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34"/>
  </p:notesMasterIdLst>
  <p:sldIdLst>
    <p:sldId id="257" r:id="rId3"/>
    <p:sldId id="452" r:id="rId4"/>
    <p:sldId id="454" r:id="rId5"/>
    <p:sldId id="532" r:id="rId6"/>
    <p:sldId id="504" r:id="rId7"/>
    <p:sldId id="527" r:id="rId8"/>
    <p:sldId id="522" r:id="rId9"/>
    <p:sldId id="506" r:id="rId10"/>
    <p:sldId id="531" r:id="rId11"/>
    <p:sldId id="508" r:id="rId12"/>
    <p:sldId id="507" r:id="rId13"/>
    <p:sldId id="523" r:id="rId14"/>
    <p:sldId id="509" r:id="rId15"/>
    <p:sldId id="521" r:id="rId16"/>
    <p:sldId id="510" r:id="rId17"/>
    <p:sldId id="511" r:id="rId18"/>
    <p:sldId id="512" r:id="rId19"/>
    <p:sldId id="529" r:id="rId20"/>
    <p:sldId id="513" r:id="rId21"/>
    <p:sldId id="524" r:id="rId22"/>
    <p:sldId id="525" r:id="rId23"/>
    <p:sldId id="514" r:id="rId24"/>
    <p:sldId id="515" r:id="rId25"/>
    <p:sldId id="530" r:id="rId26"/>
    <p:sldId id="516" r:id="rId27"/>
    <p:sldId id="526" r:id="rId28"/>
    <p:sldId id="519" r:id="rId29"/>
    <p:sldId id="517" r:id="rId30"/>
    <p:sldId id="518" r:id="rId31"/>
    <p:sldId id="520" r:id="rId32"/>
    <p:sldId id="5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2CAF6-DD70-41BB-B4EA-2BEB3820716C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8D336-B3D6-4495-B218-99208464D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8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413BDAD-2EAB-4381-806C-B18F764D3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A99632B-7545-42D2-8C90-B1AE429FD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3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8905" y="809675"/>
            <a:ext cx="6675120" cy="50063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2294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773" y="138841"/>
            <a:ext cx="10789227" cy="754314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الف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5-1-7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Titr" panose="00000700000000000000" pitchFamily="2" charset="-78"/>
              </a:rPr>
              <a:t>سامانه اطلاعات بیمارستانی امکان گزارش‏سازی و گزارش‏گیری از انواع اطلاعات پرونده پزشکی بیماران را فراهم می‏نماید</a:t>
            </a:r>
            <a:r>
              <a:rPr lang="fa-IR" sz="24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.</a:t>
            </a:r>
            <a:endParaRPr lang="en-US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364777"/>
            <a:ext cx="11054687" cy="4940490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امکان نمایش پرونده الکترونیک بیماران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سنجه: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واحد مدیریت اطلاعات سلامت-بخشهای بالینی و اورژانس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مسئول واحد مدیریت اطلاعات- پرستار 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ارزیابی: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مشاهده </a:t>
            </a:r>
            <a:r>
              <a:rPr lang="fa-IR" sz="2400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خروجی</a:t>
            </a:r>
            <a:r>
              <a:rPr lang="fa-IR" sz="2400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 فرم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هایی که سند فنی کسب و کار آنها ابلاغ گردیده</a:t>
            </a:r>
            <a:r>
              <a:rPr lang="fa-IR" sz="2400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.حداقل 5 فرم( 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PDF</a:t>
            </a:r>
            <a:r>
              <a:rPr lang="fa-IR" sz="2400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 فرم تریاژ ، پذیرش ، خلاصه پرونده ، شرح حال ، سیر بیماری )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نتایج آزمایشات </a:t>
            </a:r>
            <a:r>
              <a:rPr lang="fa-IR" sz="2400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به عنوان گزارش آزمایش قابل قبول است .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fa-IR" sz="2400" b="1" dirty="0" smtClean="0">
              <a:solidFill>
                <a:srgbClr val="002060"/>
              </a:solidFill>
              <a:latin typeface="Times New Roman"/>
              <a:ea typeface="Times New Roman"/>
              <a:cs typeface="B Zar" pitchFamily="2" charset="-78"/>
            </a:endParaRP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fa-IR" sz="2400" b="1" dirty="0" smtClean="0">
              <a:solidFill>
                <a:srgbClr val="002060"/>
              </a:solidFill>
              <a:latin typeface="Times New Roman"/>
              <a:ea typeface="Times New Roman"/>
              <a:cs typeface="B Zar" pitchFamily="2" charset="-78"/>
            </a:endParaRP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fa-IR" sz="2400" b="1" dirty="0" smtClean="0">
              <a:solidFill>
                <a:srgbClr val="002060"/>
              </a:solidFill>
              <a:latin typeface="Times New Roman"/>
              <a:ea typeface="Times New Roman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58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88" y="128880"/>
            <a:ext cx="10481479" cy="1105468"/>
          </a:xfrm>
        </p:spPr>
        <p:txBody>
          <a:bodyPr>
            <a:normAutofit fontScale="90000"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 </a:t>
            </a:r>
            <a:r>
              <a:rPr lang="fa-I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-5-1-8 </a:t>
            </a:r>
            <a:r>
              <a:rPr lang="fa-IR" sz="2800" dirty="0" smtClean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سامانه</a:t>
            </a:r>
            <a:r>
              <a:rPr lang="en-US" sz="2800" dirty="0" smtClean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های </a:t>
            </a:r>
            <a:r>
              <a:rPr lang="fa-IR" sz="28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اطلاعات بیمارستانی امکان گزارش سازی و گزارش‏گیری از انواع اطلاعات مدیریتی را فراهم می‏نماید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6" y="1665027"/>
            <a:ext cx="11109276" cy="4940489"/>
          </a:xfrm>
        </p:spPr>
        <p:txBody>
          <a:bodyPr/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داشتن قابلیت گزارش سازی و گزارش گیری از شاخص های عملکردی و مالی بیمارستان</a:t>
            </a:r>
            <a:endParaRPr lang="fa-IR" sz="24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واحد مدیریت اطلاعات 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سلامت- واحد آمار- مدیریت مالی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کارشناسان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واحد مدیریت اطلاعات-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مدیر مالی – مسئول آمار – مسئول درآمد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ارزیابی:</a:t>
            </a:r>
          </a:p>
          <a:p>
            <a:pPr algn="just" rtl="1"/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مشاهده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گزارش گیری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از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حداقل سه مورد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از شاخص های ذکر شده در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راهنما ،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از شاخص های عملکردی و مالی </a:t>
            </a:r>
          </a:p>
          <a:p>
            <a:pPr algn="just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قابلیت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گزارش سازی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در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His</a:t>
            </a:r>
          </a:p>
        </p:txBody>
      </p:sp>
    </p:spTree>
    <p:extLst>
      <p:ext uri="{BB962C8B-B14F-4D97-AF65-F5344CB8AC3E}">
        <p14:creationId xmlns:p14="http://schemas.microsoft.com/office/powerpoint/2010/main" val="18012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399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شاخص های عملکردی و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مدیریتی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مالی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82" y="1569027"/>
            <a:ext cx="11159835" cy="5008418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ar-SA" b="1" dirty="0">
                <a:cs typeface="B Nazanin" panose="00000400000000000000" pitchFamily="2" charset="-78"/>
              </a:rPr>
              <a:t>مثالهایی از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آمار مراجعه </a:t>
            </a:r>
            <a:r>
              <a:rPr lang="ar-SA" b="1" dirty="0">
                <a:cs typeface="B Nazanin" panose="00000400000000000000" pitchFamily="2" charset="-78"/>
              </a:rPr>
              <a:t>و خدمات سرپایی، اورژانس، بستری، اتاق عمل و بخشهای پاراکلینیك شامل خدمات ویزیت، مشاوره، </a:t>
            </a:r>
            <a:r>
              <a:rPr lang="ar-SA" b="1" dirty="0" smtClean="0">
                <a:cs typeface="B Nazanin" panose="00000400000000000000" pitchFamily="2" charset="-78"/>
              </a:rPr>
              <a:t>جراحی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ها</a:t>
            </a:r>
            <a:r>
              <a:rPr lang="ar-SA" b="1" dirty="0">
                <a:cs typeface="B Nazanin" panose="00000400000000000000" pitchFamily="2" charset="-78"/>
              </a:rPr>
              <a:t>، </a:t>
            </a:r>
            <a:r>
              <a:rPr lang="ar-SA" b="1" dirty="0" smtClean="0">
                <a:cs typeface="B Nazanin" panose="00000400000000000000" pitchFamily="2" charset="-78"/>
              </a:rPr>
              <a:t>تست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های </a:t>
            </a:r>
            <a:r>
              <a:rPr lang="ar-SA" b="1" dirty="0">
                <a:cs typeface="B Nazanin" panose="00000400000000000000" pitchFamily="2" charset="-78"/>
              </a:rPr>
              <a:t>آزمایشگاهی، </a:t>
            </a:r>
            <a:r>
              <a:rPr lang="ar-SA" b="1" dirty="0" smtClean="0">
                <a:cs typeface="B Nazanin" panose="00000400000000000000" pitchFamily="2" charset="-78"/>
              </a:rPr>
              <a:t>تصویربرداری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ها </a:t>
            </a:r>
            <a:r>
              <a:rPr lang="ar-SA" b="1" dirty="0">
                <a:cs typeface="B Nazanin" panose="00000400000000000000" pitchFamily="2" charset="-78"/>
              </a:rPr>
              <a:t>و سایر خدمات پاراکلینیك برحسب پارامترهای مختلف و سایر موارد به تشخیص و </a:t>
            </a:r>
            <a:r>
              <a:rPr lang="ar-SA" b="1" dirty="0" smtClean="0">
                <a:cs typeface="B Nazanin" panose="00000400000000000000" pitchFamily="2" charset="-78"/>
              </a:rPr>
              <a:t>م</a:t>
            </a:r>
            <a:r>
              <a:rPr lang="fa-IR" b="1" dirty="0" smtClean="0">
                <a:cs typeface="B Nazanin" panose="00000400000000000000" pitchFamily="2" charset="-78"/>
              </a:rPr>
              <a:t>ح</a:t>
            </a:r>
            <a:r>
              <a:rPr lang="ar-SA" b="1" dirty="0" smtClean="0">
                <a:cs typeface="B Nazanin" panose="00000400000000000000" pitchFamily="2" charset="-78"/>
              </a:rPr>
              <a:t>دوده </a:t>
            </a:r>
            <a:r>
              <a:rPr lang="ar-SA" b="1" dirty="0">
                <a:cs typeface="B Nazanin" panose="00000400000000000000" pitchFamily="2" charset="-78"/>
              </a:rPr>
              <a:t>انتظارات مدیران/ کاربران بیمارستان است</a:t>
            </a:r>
            <a:r>
              <a:rPr lang="en-US" b="1" dirty="0" smtClean="0">
                <a:cs typeface="B Nazanin" panose="00000400000000000000" pitchFamily="2" charset="-78"/>
              </a:rPr>
              <a:t>.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 smtClean="0">
                <a:cs typeface="B Nazanin" panose="00000400000000000000" pitchFamily="2" charset="-78"/>
              </a:rPr>
              <a:t>مثالهایی </a:t>
            </a:r>
            <a:r>
              <a:rPr lang="ar-SA" b="1" dirty="0">
                <a:cs typeface="B Nazanin" panose="00000400000000000000" pitchFamily="2" charset="-78"/>
              </a:rPr>
              <a:t>از اط</a:t>
            </a:r>
            <a:r>
              <a:rPr lang="fa-IR" b="1" dirty="0">
                <a:cs typeface="B Nazanin" panose="00000400000000000000" pitchFamily="2" charset="-78"/>
              </a:rPr>
              <a:t>لا</a:t>
            </a:r>
            <a:r>
              <a:rPr lang="ar-SA" b="1" dirty="0">
                <a:cs typeface="B Nazanin" panose="00000400000000000000" pitchFamily="2" charset="-78"/>
              </a:rPr>
              <a:t>عات و داشبوردهای </a:t>
            </a:r>
            <a:r>
              <a:rPr lang="ar-SA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مدیریتی</a:t>
            </a:r>
            <a:r>
              <a:rPr lang="fa-IR" b="1" dirty="0" smtClean="0">
                <a:cs typeface="B Nazanin" panose="00000400000000000000" pitchFamily="2" charset="-78"/>
              </a:rPr>
              <a:t>:</a:t>
            </a:r>
            <a:r>
              <a:rPr lang="ar-SA" b="1" dirty="0" smtClean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درصد اشغال تخت بستری، متوسط مدت اقامت بیماران، فاصله چرخش اشغال تخت</a:t>
            </a:r>
            <a:r>
              <a:rPr lang="ar-SA" b="1" dirty="0" smtClean="0">
                <a:cs typeface="B Nazanin" panose="00000400000000000000" pitchFamily="2" charset="-78"/>
              </a:rPr>
              <a:t>/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فاصله </a:t>
            </a:r>
            <a:r>
              <a:rPr lang="ar-SA" b="1" dirty="0">
                <a:cs typeface="B Nazanin" panose="00000400000000000000" pitchFamily="2" charset="-78"/>
              </a:rPr>
              <a:t>بازگردانی تخت ، چرخش3 اشغال تخت توسط بیماران بستری در یك دوره زمانی معین ، بار بیماریها و اعمال جراحی و سایر موارد به تشخیص و م</a:t>
            </a:r>
            <a:r>
              <a:rPr lang="fa-IR" b="1" dirty="0">
                <a:cs typeface="B Nazanin" panose="00000400000000000000" pitchFamily="2" charset="-78"/>
              </a:rPr>
              <a:t>ح</a:t>
            </a:r>
            <a:r>
              <a:rPr lang="ar-SA" b="1" dirty="0">
                <a:cs typeface="B Nazanin" panose="00000400000000000000" pitchFamily="2" charset="-78"/>
              </a:rPr>
              <a:t>دوده انتظارات مدیران/ کاربران بیمارستان است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مثالهایی </a:t>
            </a:r>
            <a:r>
              <a:rPr lang="fa-IR" b="1" dirty="0">
                <a:cs typeface="B Nazanin" panose="00000400000000000000" pitchFamily="2" charset="-78"/>
              </a:rPr>
              <a:t>از اطالعات و داشبوردهای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مالی</a:t>
            </a:r>
            <a:r>
              <a:rPr lang="fa-IR" b="1" dirty="0" smtClean="0">
                <a:cs typeface="B Nazanin" panose="00000400000000000000" pitchFamily="2" charset="-78"/>
              </a:rPr>
              <a:t>: </a:t>
            </a:r>
            <a:r>
              <a:rPr lang="fa-IR" b="1" dirty="0">
                <a:cs typeface="B Nazanin" panose="00000400000000000000" pitchFamily="2" charset="-78"/>
              </a:rPr>
              <a:t>متوسط درآمد هر </a:t>
            </a:r>
            <a:r>
              <a:rPr lang="fa-IR" b="1" dirty="0" smtClean="0">
                <a:cs typeface="B Nazanin" panose="00000400000000000000" pitchFamily="2" charset="-78"/>
              </a:rPr>
              <a:t>پرونده ، </a:t>
            </a:r>
            <a:r>
              <a:rPr lang="fa-IR" b="1" dirty="0">
                <a:cs typeface="B Nazanin" panose="00000400000000000000" pitchFamily="2" charset="-78"/>
              </a:rPr>
              <a:t>متوسط درآمد هر پرونده به تفکیك گروه خدمات/ درمان</a:t>
            </a:r>
            <a:r>
              <a:rPr lang="fa-IR" b="1" dirty="0" smtClean="0">
                <a:cs typeface="B Nazanin" panose="00000400000000000000" pitchFamily="2" charset="-78"/>
              </a:rPr>
              <a:t>/ دارو/ تجهیزات</a:t>
            </a:r>
            <a:r>
              <a:rPr lang="fa-IR" b="1" dirty="0">
                <a:cs typeface="B Nazanin" panose="00000400000000000000" pitchFamily="2" charset="-78"/>
              </a:rPr>
              <a:t>، نسبت تخفیف به درآمد به تفکیك نوع تخفیف، متوسط درآمد </a:t>
            </a:r>
            <a:r>
              <a:rPr lang="fa-IR" b="1" dirty="0" smtClean="0">
                <a:cs typeface="B Nazanin" panose="00000400000000000000" pitchFamily="2" charset="-78"/>
              </a:rPr>
              <a:t>بیمه ای </a:t>
            </a:r>
            <a:r>
              <a:rPr lang="fa-IR" b="1" dirty="0">
                <a:cs typeface="B Nazanin" panose="00000400000000000000" pitchFamily="2" charset="-78"/>
              </a:rPr>
              <a:t>پرونده، درآمد کل به تخت روز، </a:t>
            </a:r>
            <a:r>
              <a:rPr lang="ar-SA" b="1" dirty="0">
                <a:cs typeface="B Nazanin" panose="00000400000000000000" pitchFamily="2" charset="-78"/>
              </a:rPr>
              <a:t>گزارشهای مرتبط با اعمال گلوبال شامل سود و زیان </a:t>
            </a:r>
            <a:r>
              <a:rPr lang="ar-SA" b="1" dirty="0" smtClean="0">
                <a:cs typeface="B Nazanin" panose="00000400000000000000" pitchFamily="2" charset="-78"/>
              </a:rPr>
              <a:t>هزینه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های </a:t>
            </a:r>
            <a:r>
              <a:rPr lang="ar-SA" b="1" dirty="0">
                <a:cs typeface="B Nazanin" panose="00000400000000000000" pitchFamily="2" charset="-78"/>
              </a:rPr>
              <a:t>گلوبال، سود و زیان هزینه های گلوبال به تفکیك خدمات گلوبال، </a:t>
            </a:r>
            <a:r>
              <a:rPr lang="ar-SA" b="1" dirty="0" smtClean="0">
                <a:cs typeface="B Nazanin" panose="00000400000000000000" pitchFamily="2" charset="-78"/>
              </a:rPr>
              <a:t>گزارش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های </a:t>
            </a:r>
            <a:r>
              <a:rPr lang="ar-SA" b="1" dirty="0">
                <a:cs typeface="B Nazanin" panose="00000400000000000000" pitchFamily="2" charset="-78"/>
              </a:rPr>
              <a:t>مرتبط با تامین کنندگان مالی شامل درصد سهم بیمه، بیمار و یارانه، متوسط سهم بیمه، بیمار و یارانه، درصد سهم بیمه، بیمار و یارانه به تفکیك گروه خدمات، متوسط سهم بیمه، بیمار و یارانه به تفکیك گروه خدمات، سهم ریالی و درصدی خدمات پاراکلینیك از </a:t>
            </a:r>
            <a:r>
              <a:rPr lang="ar-SA" b="1" dirty="0" smtClean="0">
                <a:cs typeface="B Nazanin" panose="00000400000000000000" pitchFamily="2" charset="-78"/>
              </a:rPr>
              <a:t>پرونده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های </a:t>
            </a:r>
            <a:r>
              <a:rPr lang="ar-SA" b="1" dirty="0">
                <a:cs typeface="B Nazanin" panose="00000400000000000000" pitchFamily="2" charset="-78"/>
              </a:rPr>
              <a:t>اورژانس، تراز هزینه کرد و درآمد حاصله از 6 %خدمات </a:t>
            </a:r>
            <a:r>
              <a:rPr lang="ar-SA" b="1" dirty="0" smtClean="0">
                <a:cs typeface="B Nazanin" panose="00000400000000000000" pitchFamily="2" charset="-78"/>
              </a:rPr>
              <a:t>پرستاری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، </a:t>
            </a:r>
            <a:r>
              <a:rPr lang="ar-SA" b="1" dirty="0">
                <a:cs typeface="B Nazanin" panose="00000400000000000000" pitchFamily="2" charset="-78"/>
              </a:rPr>
              <a:t>تراز هزینه کرد و درآمد حاصله از 40 </a:t>
            </a:r>
            <a:r>
              <a:rPr lang="ar-SA" b="1" dirty="0" smtClean="0">
                <a:cs typeface="B Nazanin" panose="00000400000000000000" pitchFamily="2" charset="-78"/>
              </a:rPr>
              <a:t>%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ar-SA" b="1" dirty="0" smtClean="0">
                <a:cs typeface="B Nazanin" panose="00000400000000000000" pitchFamily="2" charset="-78"/>
              </a:rPr>
              <a:t>اتاق </a:t>
            </a:r>
            <a:r>
              <a:rPr lang="ar-SA" b="1" dirty="0">
                <a:cs typeface="B Nazanin" panose="00000400000000000000" pitchFamily="2" charset="-78"/>
              </a:rPr>
              <a:t>عمل و سایر موارد مورد نظر بیمارستان است. عملکرد مالی بیمارستان و مدیریت مصرف منابع و سایر موارد به تشخیص و </a:t>
            </a:r>
            <a:r>
              <a:rPr lang="ar-SA" b="1" dirty="0" smtClean="0">
                <a:cs typeface="B Nazanin" panose="00000400000000000000" pitchFamily="2" charset="-78"/>
              </a:rPr>
              <a:t>م</a:t>
            </a:r>
            <a:r>
              <a:rPr lang="fa-IR" b="1" dirty="0" smtClean="0">
                <a:cs typeface="B Nazanin" panose="00000400000000000000" pitchFamily="2" charset="-78"/>
              </a:rPr>
              <a:t>ح</a:t>
            </a:r>
            <a:r>
              <a:rPr lang="ar-SA" b="1" dirty="0" smtClean="0">
                <a:cs typeface="B Nazanin" panose="00000400000000000000" pitchFamily="2" charset="-78"/>
              </a:rPr>
              <a:t>دوده </a:t>
            </a:r>
            <a:r>
              <a:rPr lang="ar-SA" b="1" dirty="0">
                <a:cs typeface="B Nazanin" panose="00000400000000000000" pitchFamily="2" charset="-78"/>
              </a:rPr>
              <a:t>انتظارات مدیران/ کاربران بیمارستان است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89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245" y="198083"/>
            <a:ext cx="10643755" cy="1040917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الف-5-2-1 </a:t>
            </a:r>
            <a:r>
              <a:rPr lang="fa-IR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بر اساس شیوه‏ای مدون، ورود صحیح داده‏ها در سامانه اطلاعات بیمارستانی نظارت و کنترل می‏شود.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89" y="2133599"/>
            <a:ext cx="11197393" cy="4453631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 </a:t>
            </a:r>
            <a:r>
              <a:rPr lang="fa-IR" sz="19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نظارت بر اطمینان از ثبت داده های با کیفیت و  درست در سیستم </a:t>
            </a:r>
            <a:r>
              <a:rPr lang="en-US" sz="19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HIS</a:t>
            </a:r>
            <a:r>
              <a:rPr lang="fa-IR" sz="19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– کاهش خطاهای پزشکی و دارویی، ارتقاء ایمنی بیمار 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بررسی 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سنجه: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هایی که در سیستم اطلاعات بیمارستان ثبت داده دارند( بخش های بستری، اورژانس،درمانگاه، داروخانه،مالی و ...)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مسئول و کارکنان بخش – مسئول بخش مدیریت اطلاعات سلامت- مسئول بخش فناوری اطلاعات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ارزیابی:</a:t>
            </a:r>
          </a:p>
          <a:p>
            <a:pPr algn="just" rtl="1"/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در هر بخش چک لیست کنترل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حداقل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هفتگی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صحت داده های ثبت شده در سیستم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HIS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، به صورت صورت کاغذی یا الکترونیک( در هر بیمارستان و بخش به تناسب انواع داده هایی که وارد سیستم می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نمایند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)</a:t>
            </a:r>
            <a:endParaRPr lang="fa-IR" b="1" dirty="0" smtClean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چک لیست های موارد خطا و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صورتجلسه گزارش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در کمیته مدیریت اطلاعات سلامت و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اقدام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اصلاحی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مشاهده اقدام اصلاحی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یکی از خطاهای ثبت مطرح شده در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کمیته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یا گزارش شده در سیستم اطلاعات بخش مربوطه و مشاهده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لاگ اصلاح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خطا در بخش فناوری اطلاعات</a:t>
            </a:r>
          </a:p>
          <a:p>
            <a:pPr algn="just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پرسش از مسئول هر بخش در مورد فرایند کنترل و اصلاح خطا</a:t>
            </a:r>
          </a:p>
          <a:p>
            <a:pPr algn="just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پرسش از مسئول مدیریت اطلاعات سلامت در خصوص فرایند بررسی موارد خطا و گزارش در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کمیته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و اقدام اصلاحی</a:t>
            </a:r>
            <a:endParaRPr lang="en-US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80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245" y="281210"/>
            <a:ext cx="10643755" cy="1280890"/>
          </a:xfrm>
        </p:spPr>
        <p:txBody>
          <a:bodyPr>
            <a:normAutofit fontScale="90000"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الف-5-2-2 </a:t>
            </a:r>
            <a:r>
              <a:rPr lang="fa-IR" sz="28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داده های مرتبط با فقره های اطلاعاتی سامانه آمار و اطلاعات بیمارستانی، بر اساس ضوابط مربوط ثبت و به روز رسانی می‏شود.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2133600"/>
            <a:ext cx="10535621" cy="3777622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19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تکمیل </a:t>
            </a:r>
            <a:r>
              <a:rPr lang="fa-IR" sz="19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بموقع </a:t>
            </a:r>
            <a:r>
              <a:rPr lang="fa-IR" sz="19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 صحیح </a:t>
            </a:r>
            <a:r>
              <a:rPr lang="fa-IR" sz="19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آمار و اطلاعات عملکردی،نیروی انسانی و تجهیزات پزشکی در سامانه آواب</a:t>
            </a:r>
            <a:endParaRPr lang="fa-IR" sz="19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sz="19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مدیریت اطلاعات سلامت- کارگزینی – تجهیزات پزشکی</a:t>
            </a:r>
            <a:endParaRPr lang="fa-IR" sz="19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19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مسئول بخش مدیریت اطلاعات سلامت- کارگزینی- تجهیزات پزشکی – مدیری بیمارستان</a:t>
            </a:r>
            <a:endParaRPr lang="fa-IR" sz="19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ارزیابی: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تکمیل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ماهانه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آمار عملکرد بخش های بستری ، ستاره دار ، کلینیک و پاراکلینیک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ثبت کلیه تجهیزات پزشکی در سامانه آواب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ثبت و به روز رسانی ماهانه نیروی انسانی ( چک خروجی نیروها در سامانه آواب )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9" y="208473"/>
            <a:ext cx="10612582" cy="128089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الف5-4-1</a:t>
            </a:r>
            <a:r>
              <a:rPr lang="fa-IR" dirty="0" smtClean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سطوح </a:t>
            </a:r>
            <a:r>
              <a:rPr lang="fa-IR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دسترسی به اطلاعات بیماران با شرایط و معیار های معین و مبتنی بر اصل محرمانگی برنامه‏ریزی و رعایت می‏شود.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7" y="2133600"/>
            <a:ext cx="11040244" cy="4403678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 </a:t>
            </a:r>
            <a:r>
              <a:rPr lang="fa-IR" sz="19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تضمین حفاظت از اطلاعات بیماران در برابر دسترسی های غیر مجاز-نظام مند بودن دسترسی به اطلاعات بیماران در چهارچوب دستوالعمل ابلاغی 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سنجه: </a:t>
            </a:r>
            <a:r>
              <a:rPr lang="fa-IR" sz="19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کل بخشهای بیمارستان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کلیه کارکنان بیمارستان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ارزیابی:</a:t>
            </a:r>
          </a:p>
          <a:p>
            <a:pPr algn="r" rtl="1"/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مشاهده نحوه دسترسی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ها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به سوابق بیماران</a:t>
            </a:r>
          </a:p>
          <a:p>
            <a:pPr algn="r" rtl="1"/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پرسش از حداقل سه نقش از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نقش های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بیمارستان در خصوص نحوه دسترسی به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پرونده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بیماران .</a:t>
            </a:r>
          </a:p>
          <a:p>
            <a:pPr algn="r" rtl="1"/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مشاهده دسترسی حداقل سه نقش از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نقش های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بیمارستان در خصوص دسترسی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الکترونیکی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به سوابق بیماران </a:t>
            </a:r>
          </a:p>
          <a:p>
            <a:pPr algn="r" rtl="1"/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بررسی نحوه دسترسی افراد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خارج بیمارستانی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( پژوهشگران، پزشکی  قانونی و ... ) به پرونده بیماران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37" y="135384"/>
            <a:ext cx="10633364" cy="1541016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الف-5-5-1 </a:t>
            </a:r>
            <a:r>
              <a:rPr lang="fa-IR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پذیرش تمامی مراجعین و بیماران با کد اختصاصی الکترونیک و با قابلیت بازیابی در مراجعه‏های بعدی صورت می‏پذیرد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5" y="1905000"/>
            <a:ext cx="11122925" cy="4632278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تشکیل پرونده واحد برای بیماران جهت یکپارچه سازی سوابق برای ادامه درمان 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واحد پذیرش بستری، اورژانس و درمانگاه- واحد بایگانی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کارکنان بخش پذیرش و بایگانی 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ارزیابی: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تشکیل پرونده برای کلیه بیماران بستری ، اورژانس و سرپایی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اختصاص شماره پرونده واحد برای کلیه مراجعات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بستری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یک بیمار</a:t>
            </a:r>
          </a:p>
          <a:p>
            <a:pPr algn="r" rtl="1"/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اختصاص شماره پرونده واحد برای کلیه مراجعات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سرپایی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یک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بیمار</a:t>
            </a:r>
          </a:p>
          <a:p>
            <a:pPr algn="r" rtl="1"/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اختصاص شماره پرونده واحد برای کلیه مراجعات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اورژانس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یک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بیمار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*در حالت ایده آل کلیه مراجعات با یک شماره پرونده ذخیره می گردد.</a:t>
            </a:r>
            <a:endParaRPr lang="fa-IR" b="1" dirty="0">
              <a:solidFill>
                <a:srgbClr val="FF0000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9" y="229255"/>
            <a:ext cx="10612582" cy="1280890"/>
          </a:xfrm>
        </p:spPr>
        <p:txBody>
          <a:bodyPr>
            <a:normAutofit fontScale="900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الف5-5-2 </a:t>
            </a:r>
            <a:r>
              <a:rPr lang="fa-IR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ثبت اطلاعات پرونده بیماران با استفاده از فرم‏های ابلاغی دارای شناسه کشوری صورت می‏پذیرد.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299" y="2133600"/>
            <a:ext cx="10510313" cy="3777622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sz="20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استفاده از فرمهای یکپارچه در سطح کشور جهت وحدت رویه و تجمیع اطلاعات بیماران جهت ادامه درمان 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اطلاعات سلامت- کلیه بخشهای بالینی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مسئول بخش مدیریت اطلاعات سلامت</a:t>
            </a:r>
            <a:endParaRPr lang="fa-IR" sz="20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ارزیابی: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استفاده از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فرم های ابلاغی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دارای شناسه کشوری در کلیه بخش های بالینی ( بررسی حداکثر 3 پرونده )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وجود </a:t>
            </a:r>
            <a:r>
              <a:rPr lang="fa-IR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موافقت کتبی کمیته مدیریت اطلاعات سلامت دانشگاه 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در خصوص سایر فرم هایی که بیمارستان بر حسب نیاز به پرونده اضافه نموده است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752" y="104565"/>
            <a:ext cx="8911687" cy="778663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شرح انواع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فرم های ابلاغی :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83228"/>
            <a:ext cx="12036136" cy="597477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 smtClean="0">
                <a:cs typeface="B Nazanin" panose="00000400000000000000" pitchFamily="2" charset="-78"/>
              </a:rPr>
              <a:t>1</a:t>
            </a:r>
            <a:r>
              <a:rPr lang="fa-IR" sz="1400" b="1" dirty="0">
                <a:cs typeface="B Nazanin" panose="00000400000000000000" pitchFamily="2" charset="-78"/>
              </a:rPr>
              <a:t>.	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ابلاغی پرونده پزشکی بیماران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بستری</a:t>
            </a:r>
            <a:r>
              <a:rPr lang="fa-IR" sz="1400" b="1" dirty="0">
                <a:cs typeface="B Nazanin" panose="00000400000000000000" pitchFamily="2" charset="-78"/>
              </a:rPr>
              <a:t> شامل 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پذیرش و </a:t>
            </a:r>
            <a:r>
              <a:rPr lang="fa-IR" sz="1400" b="1" dirty="0" smtClean="0">
                <a:cs typeface="B Nazanin" panose="00000400000000000000" pitchFamily="2" charset="-78"/>
              </a:rPr>
              <a:t>خلاصه </a:t>
            </a:r>
            <a:r>
              <a:rPr lang="fa-IR" sz="1400" b="1" dirty="0">
                <a:cs typeface="B Nazanin" panose="00000400000000000000" pitchFamily="2" charset="-78"/>
              </a:rPr>
              <a:t>ترخیص، </a:t>
            </a:r>
            <a:r>
              <a:rPr lang="fa-IR" sz="1400" b="1" dirty="0" smtClean="0">
                <a:cs typeface="B Nazanin" panose="00000400000000000000" pitchFamily="2" charset="-78"/>
              </a:rPr>
              <a:t>خلاصه </a:t>
            </a:r>
            <a:r>
              <a:rPr lang="fa-IR" sz="1400" b="1" dirty="0">
                <a:cs typeface="B Nazanin" panose="00000400000000000000" pitchFamily="2" charset="-78"/>
              </a:rPr>
              <a:t>پرونده، شرح حال و معاینات بدنی، سیر بیماری، درخواست مشاوره، مراقبت قبل از عمل جراحی، بیهوشی، گزارش عمل جراحی، مراقبت بعد از عمل جراحی، دستورات پزشك، گزارش پرستار، کنترل </a:t>
            </a:r>
            <a:r>
              <a:rPr lang="fa-IR" sz="1400" b="1" dirty="0" smtClean="0">
                <a:cs typeface="B Nazanin" panose="00000400000000000000" pitchFamily="2" charset="-78"/>
              </a:rPr>
              <a:t>علایم </a:t>
            </a:r>
            <a:r>
              <a:rPr lang="fa-IR" sz="1400" b="1" dirty="0">
                <a:cs typeface="B Nazanin" panose="00000400000000000000" pitchFamily="2" charset="-78"/>
              </a:rPr>
              <a:t>حیاتی، نمودار </a:t>
            </a:r>
            <a:r>
              <a:rPr lang="fa-IR" sz="1400" b="1" dirty="0" smtClean="0">
                <a:cs typeface="B Nazanin" panose="00000400000000000000" pitchFamily="2" charset="-78"/>
              </a:rPr>
              <a:t>علایم </a:t>
            </a:r>
            <a:r>
              <a:rPr lang="fa-IR" sz="1400" b="1" dirty="0">
                <a:cs typeface="B Nazanin" panose="00000400000000000000" pitchFamily="2" charset="-78"/>
              </a:rPr>
              <a:t>حیاتی، گزارش رادیولوژی، گزارش پاتولوژی، گزارش آزمایشگاه، گزارش الکتروکاردیوگرام، جذب و دفع مایعات است.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2.	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ابلاغی تریاژ و پرونده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اورژانس</a:t>
            </a:r>
            <a:r>
              <a:rPr lang="fa-IR" sz="1400" b="1" dirty="0">
                <a:cs typeface="B Nazanin" panose="00000400000000000000" pitchFamily="2" charset="-78"/>
              </a:rPr>
              <a:t> به منظور ثبت </a:t>
            </a:r>
            <a:r>
              <a:rPr lang="fa-IR" sz="1400" b="1" dirty="0" smtClean="0">
                <a:cs typeface="B Nazanin" panose="00000400000000000000" pitchFamily="2" charset="-78"/>
              </a:rPr>
              <a:t>اطلاعات </a:t>
            </a:r>
            <a:r>
              <a:rPr lang="fa-IR" sz="1400" b="1" dirty="0">
                <a:cs typeface="B Nazanin" panose="00000400000000000000" pitchFamily="2" charset="-78"/>
              </a:rPr>
              <a:t>بیماران اورژانس استفاده </a:t>
            </a:r>
            <a:r>
              <a:rPr lang="fa-IR" sz="1400" b="1" dirty="0" smtClean="0">
                <a:cs typeface="B Nazanin" panose="00000400000000000000" pitchFamily="2" charset="-78"/>
              </a:rPr>
              <a:t>می شود</a:t>
            </a:r>
            <a:r>
              <a:rPr lang="fa-IR" sz="1400" b="1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3.	</a:t>
            </a:r>
            <a:r>
              <a:rPr lang="fa-IR" sz="1400" b="1" dirty="0" smtClean="0">
                <a:cs typeface="B Nazanin" panose="00000400000000000000" pitchFamily="2" charset="-78"/>
              </a:rPr>
              <a:t>فرم های ابلاغی </a:t>
            </a:r>
            <a:r>
              <a:rPr lang="fa-IR" sz="1400" b="1" dirty="0">
                <a:cs typeface="B Nazanin" panose="00000400000000000000" pitchFamily="2" charset="-78"/>
              </a:rPr>
              <a:t>در خصوص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مراقبتهای مادر و نوزاد </a:t>
            </a:r>
            <a:r>
              <a:rPr lang="fa-IR" sz="1400" b="1" dirty="0" smtClean="0">
                <a:cs typeface="B Nazanin" panose="00000400000000000000" pitchFamily="2" charset="-78"/>
              </a:rPr>
              <a:t>( بلوک زایمان ) </a:t>
            </a:r>
            <a:r>
              <a:rPr lang="fa-IR" sz="1400" b="1" dirty="0">
                <a:cs typeface="B Nazanin" panose="00000400000000000000" pitchFamily="2" charset="-78"/>
              </a:rPr>
              <a:t>شامل شرح حال مادر باردار، ثبت پیشرفت زایمان، پارتوگراف، زایمان، مراقبت پس از زایمان، تزریق سولفات منیزیوم، ارزیابی خطر ترومبو آمبولی وریدی در بارداری و پس از زایمان، شرح حال نوزاد بدو تولد و جدول آپگار، معاینات بدنی و </a:t>
            </a:r>
            <a:r>
              <a:rPr lang="fa-IR" sz="1400" b="1" dirty="0" smtClean="0">
                <a:cs typeface="B Nazanin" panose="00000400000000000000" pitchFamily="2" charset="-78"/>
              </a:rPr>
              <a:t>بررسی های </a:t>
            </a:r>
            <a:r>
              <a:rPr lang="fa-IR" sz="1400" b="1" dirty="0">
                <a:cs typeface="B Nazanin" panose="00000400000000000000" pitchFamily="2" charset="-78"/>
              </a:rPr>
              <a:t>بدو تولد نوزاد، بدون تغییر در پرونده بستری مادر است.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4.	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ابلاغی در خصوص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مراقبت ویژه </a:t>
            </a:r>
            <a:r>
              <a:rPr lang="fa-IR" sz="1400" b="1" dirty="0">
                <a:cs typeface="B Nazanin" panose="00000400000000000000" pitchFamily="2" charset="-78"/>
              </a:rPr>
              <a:t>شامل </a:t>
            </a:r>
            <a:r>
              <a:rPr lang="fa-IR" sz="1400" b="1" dirty="0" smtClean="0">
                <a:cs typeface="B Nazanin" panose="00000400000000000000" pitchFamily="2" charset="-78"/>
              </a:rPr>
              <a:t>بخش های </a:t>
            </a:r>
            <a:r>
              <a:rPr lang="fa-IR" sz="1400" b="1" dirty="0">
                <a:cs typeface="B Nazanin" panose="00000400000000000000" pitchFamily="2" charset="-78"/>
              </a:rPr>
              <a:t>ویژه </a:t>
            </a:r>
            <a:r>
              <a:rPr lang="fa-IR" sz="1400" b="1" dirty="0" smtClean="0">
                <a:cs typeface="B Nazanin" panose="00000400000000000000" pitchFamily="2" charset="-78"/>
              </a:rPr>
              <a:t>بزرگسالان</a:t>
            </a:r>
            <a:r>
              <a:rPr lang="fa-IR" sz="1400" b="1" dirty="0">
                <a:cs typeface="B Nazanin" panose="00000400000000000000" pitchFamily="2" charset="-78"/>
              </a:rPr>
              <a:t>، کودکان و نوزادان بدون تغییر و بر حسب نیاز در پرونده بستری بیمار موجود است.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5.	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ابلاغی در خصوص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ارزیابی اولیه پرستاری </a:t>
            </a:r>
            <a:r>
              <a:rPr lang="fa-IR" sz="1400" b="1" dirty="0">
                <a:cs typeface="B Nazanin" panose="00000400000000000000" pitchFamily="2" charset="-78"/>
              </a:rPr>
              <a:t>در بخش شامل 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ارزیابی اولیه پرستاری بزرگسال، کودک، بیمار </a:t>
            </a:r>
            <a:r>
              <a:rPr lang="fa-IR" sz="1400" b="1" dirty="0" smtClean="0">
                <a:cs typeface="B Nazanin" panose="00000400000000000000" pitchFamily="2" charset="-78"/>
              </a:rPr>
              <a:t>مبتلا </a:t>
            </a:r>
            <a:r>
              <a:rPr lang="fa-IR" sz="1400" b="1" dirty="0">
                <a:cs typeface="B Nazanin" panose="00000400000000000000" pitchFamily="2" charset="-78"/>
              </a:rPr>
              <a:t>به </a:t>
            </a:r>
            <a:r>
              <a:rPr lang="fa-IR" sz="1400" b="1" dirty="0" smtClean="0">
                <a:cs typeface="B Nazanin" panose="00000400000000000000" pitchFamily="2" charset="-78"/>
              </a:rPr>
              <a:t>اختلالات </a:t>
            </a:r>
            <a:r>
              <a:rPr lang="fa-IR" sz="1400" b="1" dirty="0">
                <a:cs typeface="B Nazanin" panose="00000400000000000000" pitchFamily="2" charset="-78"/>
              </a:rPr>
              <a:t>اعصاب و روان، و ارزیابی اولیه پرستاری کودک و نوجوان در بخش روان، بدون تغییر در استفاده </a:t>
            </a:r>
            <a:r>
              <a:rPr lang="fa-IR" sz="1400" b="1" dirty="0" smtClean="0">
                <a:cs typeface="B Nazanin" panose="00000400000000000000" pitchFamily="2" charset="-78"/>
              </a:rPr>
              <a:t>می شود</a:t>
            </a:r>
            <a:r>
              <a:rPr lang="fa-IR" sz="1400" b="1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6.	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ابلاغی در خصوص خدمات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مددکاری</a:t>
            </a:r>
            <a:r>
              <a:rPr lang="fa-IR" sz="1400" b="1" dirty="0">
                <a:cs typeface="B Nazanin" panose="00000400000000000000" pitchFamily="2" charset="-78"/>
              </a:rPr>
              <a:t> شامل فرم ارزیابی تخصصی مددکار اجتماعی و فرم مدیریت مورد مددکار اجتماعی بدون تغییر در پرونده بستری بیمار موجود است.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7.	فرمهای ابلاغی در خصوص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تغذیه</a:t>
            </a:r>
            <a:r>
              <a:rPr lang="fa-IR" sz="1400" b="1" dirty="0">
                <a:cs typeface="B Nazanin" panose="00000400000000000000" pitchFamily="2" charset="-78"/>
              </a:rPr>
              <a:t> بیماران بستری شامل 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ارزیابی و پیگیری تخصصی و مراقبت تغذیه ای، </a:t>
            </a:r>
            <a:r>
              <a:rPr lang="fa-IR" sz="1400" b="1" dirty="0" smtClean="0">
                <a:cs typeface="B Nazanin" panose="00000400000000000000" pitchFamily="2" charset="-78"/>
              </a:rPr>
              <a:t>فرم های </a:t>
            </a:r>
            <a:r>
              <a:rPr lang="fa-IR" sz="1400" b="1" dirty="0">
                <a:cs typeface="B Nazanin" panose="00000400000000000000" pitchFamily="2" charset="-78"/>
              </a:rPr>
              <a:t>ارزیابی و پیگیری تخصصی و مراقبت تغذیه ای کودکان و نوجوانان بستری بدون تغییر و برحسب نیاز در پرونده بیماران موجود است.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8.	پرونده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سرپایی</a:t>
            </a:r>
            <a:r>
              <a:rPr lang="fa-IR" sz="1400" b="1" dirty="0">
                <a:cs typeface="B Nazanin" panose="00000400000000000000" pitchFamily="2" charset="-78"/>
              </a:rPr>
              <a:t> مشتمل بر داده های شناسایی و دموگرافیك بیمار، نام پزشك، نوع بیمه، تاریخ مراجعه، </a:t>
            </a:r>
            <a:r>
              <a:rPr lang="fa-IR" sz="1400" b="1" dirty="0" smtClean="0">
                <a:cs typeface="B Nazanin" panose="00000400000000000000" pitchFamily="2" charset="-78"/>
              </a:rPr>
              <a:t>خلاصه </a:t>
            </a:r>
            <a:r>
              <a:rPr lang="fa-IR" sz="1400" b="1" dirty="0">
                <a:cs typeface="B Nazanin" panose="00000400000000000000" pitchFamily="2" charset="-78"/>
              </a:rPr>
              <a:t>شرح حال بیمار و نتایج معاینات بدنی، تشخیص و طرح درمان، امضای پزشك و تاریخ و زمان ثبت </a:t>
            </a:r>
            <a:r>
              <a:rPr lang="fa-IR" sz="1400" b="1" dirty="0" smtClean="0">
                <a:cs typeface="B Nazanin" panose="00000400000000000000" pitchFamily="2" charset="-78"/>
              </a:rPr>
              <a:t>اطلاعات</a:t>
            </a:r>
            <a:r>
              <a:rPr lang="fa-IR" sz="1400" b="1" dirty="0">
                <a:cs typeface="B Nazanin" panose="00000400000000000000" pitchFamily="2" charset="-78"/>
              </a:rPr>
              <a:t>، به منظور ثبت </a:t>
            </a:r>
            <a:r>
              <a:rPr lang="fa-IR" sz="1400" b="1" dirty="0" smtClean="0">
                <a:cs typeface="B Nazanin" panose="00000400000000000000" pitchFamily="2" charset="-78"/>
              </a:rPr>
              <a:t>اطلاعات </a:t>
            </a:r>
            <a:r>
              <a:rPr lang="fa-IR" sz="1400" b="1" dirty="0">
                <a:cs typeface="B Nazanin" panose="00000400000000000000" pitchFamily="2" charset="-78"/>
              </a:rPr>
              <a:t>مراجعین به درمانگاهها استفاده </a:t>
            </a:r>
            <a:r>
              <a:rPr lang="fa-IR" sz="1400" b="1" dirty="0" smtClean="0">
                <a:cs typeface="B Nazanin" panose="00000400000000000000" pitchFamily="2" charset="-78"/>
              </a:rPr>
              <a:t>می شود</a:t>
            </a:r>
            <a:r>
              <a:rPr lang="fa-IR" sz="1400" b="1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400" b="1" dirty="0">
                <a:cs typeface="B Nazanin" panose="00000400000000000000" pitchFamily="2" charset="-78"/>
              </a:rPr>
              <a:t>9.	ثبت </a:t>
            </a:r>
            <a:r>
              <a:rPr lang="fa-IR" sz="1400" b="1" dirty="0" smtClean="0">
                <a:cs typeface="B Nazanin" panose="00000400000000000000" pitchFamily="2" charset="-78"/>
              </a:rPr>
              <a:t>اطلاعات </a:t>
            </a:r>
            <a:r>
              <a:rPr lang="fa-IR" sz="1400" b="1" dirty="0">
                <a:cs typeface="B Nazanin" panose="00000400000000000000" pitchFamily="2" charset="-78"/>
              </a:rPr>
              <a:t>بیماران ارجاعی از سطح یك درمان و نیز پسخوراند </a:t>
            </a:r>
            <a:r>
              <a:rPr lang="fa-IR" sz="1400" b="1" dirty="0" smtClean="0">
                <a:cs typeface="B Nazanin" panose="00000400000000000000" pitchFamily="2" charset="-78"/>
              </a:rPr>
              <a:t>اطلاعات </a:t>
            </a:r>
            <a:r>
              <a:rPr lang="fa-IR" sz="1400" b="1" dirty="0">
                <a:cs typeface="B Nazanin" panose="00000400000000000000" pitchFamily="2" charset="-78"/>
              </a:rPr>
              <a:t>درمان به سطح یك در قالب حداقل </a:t>
            </a:r>
            <a:r>
              <a:rPr lang="fa-IR" sz="1400" b="1" dirty="0" smtClean="0">
                <a:cs typeface="B Nazanin" panose="00000400000000000000" pitchFamily="2" charset="-78"/>
              </a:rPr>
              <a:t>اقلام اطلاعاتی </a:t>
            </a:r>
            <a:r>
              <a:rPr lang="fa-IR" sz="1400" b="1" dirty="0">
                <a:cs typeface="B Nazanin" panose="00000400000000000000" pitchFamily="2" charset="-78"/>
              </a:rPr>
              <a:t>تعیین شده انجام </a:t>
            </a:r>
            <a:r>
              <a:rPr lang="fa-IR" sz="1400" b="1" dirty="0" smtClean="0">
                <a:cs typeface="B Nazanin" panose="00000400000000000000" pitchFamily="2" charset="-78"/>
              </a:rPr>
              <a:t>می شود</a:t>
            </a:r>
            <a:r>
              <a:rPr lang="fa-IR" sz="1400" b="1" dirty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43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27" y="281210"/>
            <a:ext cx="10622973" cy="128089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الف-3-5-5 </a:t>
            </a:r>
            <a:r>
              <a:rPr lang="fa-IR" sz="32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محل نگهداری سوابق پرونده‏های پزشکی بر اساس ضوابط مربوط است</a:t>
            </a:r>
            <a:r>
              <a:rPr lang="fa-IR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5" y="2133600"/>
            <a:ext cx="11112193" cy="4724400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تامین حداقل شرایط ضرورری لازم برای نگهداری سوابق بیماران و جلوگیری از آسیب به پرونده های پزشکی بیماران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اطلاعات سلامت- بایگانی جاری و راکد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مسئول بخش مدیریت اطلاعات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سلامت و مسئول بایگانی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ارزیابی: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cs typeface="B Nazanin" panose="00000400000000000000" pitchFamily="2" charset="-78"/>
              </a:rPr>
              <a:t>رعایت حداقل استاندارد های ابلاغی در خصوص شرایط محل نگهداری پرونده های پزشکی  ( رعایت حداقل 10 شرط )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cs typeface="B Nazanin" panose="00000400000000000000" pitchFamily="2" charset="-78"/>
              </a:rPr>
              <a:t>انجام امحاء با اخذ مجوز از سازمان اسناد کتابخانه ملی و دفتر وزارتی بوده است</a:t>
            </a:r>
          </a:p>
          <a:p>
            <a:pPr lvl="0" algn="r" rtl="1"/>
            <a:r>
              <a:rPr lang="ar-SA" dirty="0">
                <a:solidFill>
                  <a:srgbClr val="FF0000"/>
                </a:solidFill>
                <a:cs typeface="2  Baran" panose="00000400000000000000" pitchFamily="2" charset="-78"/>
              </a:rPr>
              <a:t>رعایت شرایط محل نگهداری پرونده ها براساس دستورالعمل 3593/101 مورخ 10/11/97 وزارت بهداشت</a:t>
            </a:r>
            <a:endParaRPr lang="en-US" dirty="0">
              <a:solidFill>
                <a:srgbClr val="FF0000"/>
              </a:solidFill>
              <a:cs typeface="2  Baran" panose="00000400000000000000" pitchFamily="2" charset="-78"/>
            </a:endParaRPr>
          </a:p>
          <a:p>
            <a:pPr algn="r" rtl="1"/>
            <a:r>
              <a:rPr lang="ar-SA" dirty="0">
                <a:solidFill>
                  <a:srgbClr val="FF0000"/>
                </a:solidFill>
                <a:cs typeface="2  Baran" panose="00000400000000000000" pitchFamily="2" charset="-78"/>
              </a:rPr>
              <a:t>فصل سوم دستورالعمل ساماندهی اسناد موضوع نامه 307682 مورخ 25/12/89 وزارت بهداشت</a:t>
            </a:r>
            <a:endParaRPr lang="en-US" dirty="0">
              <a:solidFill>
                <a:srgbClr val="FF0000"/>
              </a:solidFill>
              <a:cs typeface="2  Bara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11" y="415636"/>
            <a:ext cx="10183090" cy="2102427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</a:pPr>
            <a:r>
              <a:rPr lang="fa-I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cs typeface="B Titr" panose="00000700000000000000" pitchFamily="2" charset="-78"/>
              </a:rPr>
              <a:t>آشنایی با استاندارد های ملی  پنجمین دوره اعتبار بخشی بیمارستانها </a:t>
            </a:r>
            <a:br>
              <a:rPr lang="fa-I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cs typeface="B Titr" panose="00000700000000000000" pitchFamily="2" charset="-78"/>
              </a:rPr>
              <a:t>محور مدیریت اطلاعات سلامت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8040" y="2697722"/>
            <a:ext cx="4313864" cy="3777622"/>
          </a:xfrm>
        </p:spPr>
        <p:txBody>
          <a:bodyPr/>
          <a:lstStyle/>
          <a:p>
            <a:pPr marL="0" indent="0" algn="ctr" rtl="1">
              <a:lnSpc>
                <a:spcPct val="200000"/>
              </a:lnSpc>
              <a:buNone/>
            </a:pPr>
            <a:endParaRPr lang="en-US" dirty="0" smtClean="0">
              <a:cs typeface="B Titr" panose="00000700000000000000" pitchFamily="2" charset="-78"/>
            </a:endParaRP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اداره </a:t>
            </a:r>
            <a:r>
              <a:rPr lang="fa-IR" dirty="0">
                <a:cs typeface="B Titr" panose="00000700000000000000" pitchFamily="2" charset="-78"/>
              </a:rPr>
              <a:t>نظارت و اعتباربخشی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24 مهر 1403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0356" y="2697722"/>
            <a:ext cx="4313864" cy="3777622"/>
          </a:xfrm>
        </p:spPr>
        <p:txBody>
          <a:bodyPr/>
          <a:lstStyle/>
          <a:p>
            <a:pPr marL="0" indent="0" algn="ctr" rtl="1">
              <a:lnSpc>
                <a:spcPct val="200000"/>
              </a:lnSpc>
              <a:buNone/>
            </a:pPr>
            <a:endParaRPr lang="en-US" dirty="0" smtClean="0">
              <a:cs typeface="B Titr" panose="00000700000000000000" pitchFamily="2" charset="-78"/>
            </a:endParaRP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دانشگاه </a:t>
            </a:r>
            <a:r>
              <a:rPr lang="fa-IR" dirty="0" smtClean="0">
                <a:cs typeface="B Titr" panose="00000700000000000000" pitchFamily="2" charset="-78"/>
              </a:rPr>
              <a:t>علوم پزشکی همدان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معاونت درمان </a:t>
            </a:r>
          </a:p>
        </p:txBody>
      </p:sp>
    </p:spTree>
    <p:extLst>
      <p:ext uri="{BB962C8B-B14F-4D97-AF65-F5344CB8AC3E}">
        <p14:creationId xmlns:p14="http://schemas.microsoft.com/office/powerpoint/2010/main" val="32938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6564" cy="6858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3827" y="0"/>
            <a:ext cx="664994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349" y="502388"/>
            <a:ext cx="7804298" cy="58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0"/>
            <a:ext cx="6477000" cy="6857999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715000" cy="3753292"/>
          </a:xfrm>
          <a:prstGeom prst="rect">
            <a:avLst/>
          </a:prstGeom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293"/>
            <a:ext cx="5715000" cy="31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7750" y="-1390650"/>
            <a:ext cx="14287500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7" y="156519"/>
            <a:ext cx="10432473" cy="128089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الف-5-5-4 </a:t>
            </a:r>
            <a:r>
              <a:rPr lang="fa-IR" sz="32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خلاصه برداری و امحاء پرونده‏های پزشکی پس از دوره زماني مقرر، بر اساس ضوابط مربوط است.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905000"/>
            <a:ext cx="11423176" cy="4768755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اطمینان از نگهداری پرونده های پزشکی بر اساس مدت زمان قانونی مقرر جهت ادامه درمان و ...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sz="28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اطلاعات سلامت- بایگانی </a:t>
            </a:r>
            <a:endParaRPr lang="fa-IR" sz="24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6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مسئول بخش مدیریت اطلاعات </a:t>
            </a:r>
            <a:r>
              <a:rPr lang="fa-IR" sz="26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سلامت – مسئول بایگانی</a:t>
            </a:r>
            <a:endParaRPr lang="fa-IR" sz="26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ارزیابی: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رویت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مجوز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ابلاغی دفتر وزارتی در خصوص امحاء پرونده های پزشکی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رویت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مکاتبات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انجام گرفته با کارشناس اسناد دانشگاه و فرم تکمیل شده اوراق دارای مجوز امحاء و فرم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صورتجلسه امحاء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تایید شده توسط کارشناس اسناد دانشگاه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نگهداری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حداقل فرم های پذیرش و خلاصه پرونده، شرح عمل، گزارش پاتولوژی،شرح زایمان،آپگار نوزاد، گواهی ولادت ، نمودار سطح سوختگی و امحاء بقیه فرمها بر اساس مجوز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* زمان های ذکر شده در دستورالعمل حداقل زمان بوده و بیمارستان در صورت داشتن </a:t>
            </a:r>
            <a:r>
              <a:rPr lang="fa-IR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فضای کافی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می تواند بیشتر از زمان ابلاغی نسبت به نگهداری پرونده اقدم نماید.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پرونده مجروحین جنگی مربوط به زمان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مجروحیت غیر قابل امحاء</a:t>
            </a:r>
          </a:p>
          <a:p>
            <a:pPr algn="r" rtl="1"/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809" y="146180"/>
            <a:ext cx="10602191" cy="1288852"/>
          </a:xfrm>
        </p:spPr>
        <p:txBody>
          <a:bodyPr>
            <a:normAutofit fontScale="90000"/>
          </a:bodyPr>
          <a:lstStyle/>
          <a:p>
            <a:pPr algn="just" rtl="1">
              <a:lnSpc>
                <a:spcPct val="150000"/>
              </a:lnSpc>
            </a:pPr>
            <a:r>
              <a:rPr lang="fa-IR" alt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الف-5-5-5</a:t>
            </a:r>
            <a:r>
              <a:rPr lang="fa-IR" altLang="en-US" sz="28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پرونده‏های پزشکی حین فرآیند ترخیص و در بخش های بالینی از نظر کمی بازبینی شده و اقدامات اصلاحی مؤثر به عمل می‏آید</a:t>
            </a:r>
            <a:r>
              <a:rPr lang="fa-IR" altLang="en-US" sz="2800" dirty="0">
                <a:ea typeface="Times New Roman" panose="02020603050405020304" pitchFamily="18" charset="0"/>
                <a:cs typeface="B Titr" panose="00000700000000000000" pitchFamily="2" charset="-78"/>
              </a:rPr>
              <a:t>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717" y="1435032"/>
            <a:ext cx="10631604" cy="5007332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کاهش نواقص پرونده های پزشکی بیماران در زمان ترخیص 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بررسی سنجه: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کلیه 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های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بالینی- بخش مدیریت اطلاعات سلامت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منشی بخش ها-کارکنان بخش مدیریت اطلاعات سلامت</a:t>
            </a:r>
            <a:endParaRPr lang="fa-IR" sz="20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</a:p>
          <a:p>
            <a:pPr algn="r" rtl="1">
              <a:lnSpc>
                <a:spcPct val="16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بررسی  کنترل کمی کلیه پرونده های بیماران در حال ترخیص تو سط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منشی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بخش بر اساس چک لیست ارزیابی مصوب کمیته مدیریت اطلاعات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>
              <a:lnSpc>
                <a:spcPct val="16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بازبینی نهایی کلیه پرونده های ترخیص شده توسط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کارشناسان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واحد مدیریت اطلاعات سلامت  بر اساس چک لیست تکمیل شده در بخشها توسط منشی</a:t>
            </a:r>
          </a:p>
          <a:p>
            <a:pPr algn="r" rtl="1">
              <a:lnSpc>
                <a:spcPct val="16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ارائه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بازخورد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به مستند سازان در خصوص نواقص پرونده </a:t>
            </a:r>
          </a:p>
          <a:p>
            <a:pPr algn="r" rtl="1">
              <a:lnSpc>
                <a:spcPct val="160000"/>
              </a:lnSpc>
            </a:pP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کاهش نواقص 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پرونده های پزشکی بیماران در زمان ترخیص </a:t>
            </a:r>
            <a:endParaRPr lang="fa-IR" b="1" dirty="0" smtClean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>
              <a:lnSpc>
                <a:spcPct val="160000"/>
              </a:lnSpc>
            </a:pP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نکته :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نباید پرونده ها بیش از 14 روز ناقص بماند )</a:t>
            </a:r>
          </a:p>
        </p:txBody>
      </p:sp>
    </p:spTree>
    <p:extLst>
      <p:ext uri="{BB962C8B-B14F-4D97-AF65-F5344CB8AC3E}">
        <p14:creationId xmlns:p14="http://schemas.microsoft.com/office/powerpoint/2010/main" val="1149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-42863"/>
            <a:ext cx="5038725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64" y="300126"/>
            <a:ext cx="10664536" cy="1060153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الف-5-5-6 </a:t>
            </a:r>
            <a:r>
              <a:rPr lang="fa-IR" sz="2800" dirty="0" smtClean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بازبینی </a:t>
            </a:r>
            <a:r>
              <a:rPr lang="fa-IR" sz="28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کمی و کیفی تعداد معینی از پرونده‏های پزشکی، پس از ترخیص انجام شده و در صورت نیاز اقدامات اصلاحی مؤثر به عمل می‏‏آید</a:t>
            </a:r>
            <a:r>
              <a:rPr lang="fa-IR" sz="2800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2133600"/>
            <a:ext cx="10890914" cy="4724400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کاهش نواقص پرونده های پزشکی بیماران و افزایش کیفیت مستندات پرونده های پزشکی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اطلاعات سلامت- کلیه بخشهای بالینی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مسئول مدیریت اطلاعات سلامت- پزشکان- پرستاران-رئیس/مدیر بیمارستان</a:t>
            </a:r>
            <a:endParaRPr lang="fa-IR" sz="20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وجود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تیم کنترل کیفی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مستندات پرونده با حضور نماینده گروه مستند سازان( پزشکان و پرستاران و مسئول مدیریت اطلاعات سلامت)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کنترل کیفی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حداقل 5 پرونده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ازگروه های بالینی مختلف در مرکز بصورت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ماهانه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و هر ماه چند گروه بالینی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( 2 الی 3 گروه )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بررسی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صورتجلسات کنترل کیفی پرونده های پزشکی بصورت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ماهانه در کمیته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مدیریت اطلاعات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توجه به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مصادیق کنترل کیفی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در بررسی پرونده</a:t>
            </a:r>
          </a:p>
          <a:p>
            <a:pPr algn="r" rtl="1"/>
            <a:endParaRPr lang="fa-IR" b="1" dirty="0" smtClean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endParaRPr lang="fa-IR" b="1" dirty="0">
              <a:solidFill>
                <a:srgbClr val="002060"/>
              </a:solidFill>
              <a:latin typeface="Times New Roman"/>
              <a:ea typeface="Times New Roman"/>
              <a:cs typeface="B Zar" pitchFamily="2" charset="-78"/>
            </a:endParaRPr>
          </a:p>
          <a:p>
            <a:pPr algn="r" rtl="1"/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برخی مصادیق کنترل کیفی پرونده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پزشکی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09" y="883227"/>
            <a:ext cx="10029103" cy="5974773"/>
          </a:xfrm>
        </p:spPr>
        <p:txBody>
          <a:bodyPr>
            <a:normAutofit fontScale="85000" lnSpcReduction="20000"/>
          </a:bodyPr>
          <a:lstStyle/>
          <a:p>
            <a:pPr lvl="0" algn="r" rtl="1"/>
            <a:r>
              <a:rPr lang="ar-SA" b="1" dirty="0" smtClean="0">
                <a:cs typeface="B Nazanin" panose="00000400000000000000" pitchFamily="2" charset="-78"/>
              </a:rPr>
              <a:t>تشخیص </a:t>
            </a:r>
            <a:r>
              <a:rPr lang="ar-SA" b="1" dirty="0">
                <a:cs typeface="B Nazanin" panose="00000400000000000000" pitchFamily="2" charset="-78"/>
              </a:rPr>
              <a:t>های ثبت شده در فرم پذیرش و خلاصه ترخیص با موارد ثبت شده در شرح حال، گزارش عمل جراحی، گزارش پاتولوژی و خلاصه ترخیص همخوانی دارد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فرم شرح حال بیمار انعکاس دهنده روال منطقی تصمیم گیری بالینی1 شامل اظهارات بیمار، بررسی ها و معاینات بدنی توسط پزشك، نتیجه ارزیابی پزشك</a:t>
            </a:r>
            <a:r>
              <a:rPr lang="en-US" b="1" dirty="0">
                <a:cs typeface="B Nazanin" panose="00000400000000000000" pitchFamily="2" charset="-78"/>
              </a:rPr>
              <a:t>)</a:t>
            </a:r>
            <a:r>
              <a:rPr lang="ar-SA" b="1" dirty="0">
                <a:cs typeface="B Nazanin" panose="00000400000000000000" pitchFamily="2" charset="-78"/>
              </a:rPr>
              <a:t>تشخیص قطعی، تشخیص احتمالی یا تشخیص افتراقی( و طرح درمان میباشد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یادداشت های سیر بیماری به صورت روتین ثبت شده، بیانگر سیر پیشرفت وضعیت سلامتی بیمار می باشد و از لحاظ بالینی تایید کننده لزوم مداخلات پزشکی یا توجیه تصمیمات اخذ شده در مورد مراقبت بیمار میباشد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مستندات کافی در مورد انجام تمام دستورات پزشك موجود می باشد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دستورات پزشك مشاور توسط پزشك معالج تایید میشود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در دستورات دارویی، نام دارو، روش مصرف دارو، دوز مصرفی، دفعات تکرار، مدت زمان مصرف دارو و دلیل تجویز دارو باید در متن دستور مستند گردد. به ویژه در مورد آنتی بیوتیك ها ذکر تاریخ توقف در مصرف نیز الزم است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دستورات تلفنی مطابق با دستورالعمل مستند سازی ثبت و مستند میشوند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دستور ترخیص بیانگر ضرورت ترخیص بیمار میباشد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دستورالعملهای مربوط به ویرایش اطلاعات شامل تصحیح اطلاعات، اضافه کردن اطلاعات و ثبت های تاخیری به درستی رعایت شده است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فاصله زمانی بین دستورات پزشك و دریافت گزارش اقدام</a:t>
            </a:r>
            <a:endParaRPr lang="en-US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بر مبنای مستندات پرونده قابل محاسبه میباشد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دستورالعمل های مرتبط با استفاده از نمادها و اختصارات در مستند سازی پرونده رعایت میگردد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خلاصه ترخیص بیانگر توصیه های هنگام ترخیص و اطمینان از درک آنها از سوی بیمار یا همراه وی میباشد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مستندات ثبت شده توسط فراگیران، توسط پزشك معالج مورد بازبینی قرار گرفته و تایید شده است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ar-SA" b="1" dirty="0">
                <a:cs typeface="B Nazanin" panose="00000400000000000000" pitchFamily="2" charset="-78"/>
              </a:rPr>
              <a:t>گزارش عمل جراحی بلافاصله بعد از عمل جراحی ثبت میشود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ar-SA" b="1" dirty="0">
                <a:cs typeface="B Nazanin" panose="00000400000000000000" pitchFamily="2" charset="-78"/>
              </a:rPr>
              <a:t>پرونده بیمار دارای وقفه های زمانی نبوده و مستندات آن محل استقرار بیمار را در طی بستری انعکاس می دهد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0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9" y="159522"/>
            <a:ext cx="10612582" cy="150550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الف-5-5-7 </a:t>
            </a:r>
            <a:r>
              <a:rPr lang="fa-IR" sz="2800" dirty="0" smtClean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فرآیندی </a:t>
            </a:r>
            <a:r>
              <a:rPr lang="fa-IR" sz="28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معین برای کنترل و صیانت از پرونده‏های بالینی در نقل و انتقال بین بخش ها / واحدها برنامه‏ریزی و بر اساس آن اقدام می‏شود</a:t>
            </a:r>
            <a:r>
              <a:rPr lang="fa-IR" sz="2800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97" y="1665027"/>
            <a:ext cx="10821216" cy="4804012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ممانعت از دسترسی افراد غیر مجاز به سوابق بالینی بیماران و جلوگیری از مفقودی پرونده های پزشکی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اطلاعات سلامت- کلیه بخشهای بالینی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مسئول مدیریت اطلاعات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سلامت- بخش های بالینی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قابلیت مشاهده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محل دقیق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پرونده در نقل و انتقال  بین بخشی از طریق سیستم اطلاعات بیمارستانی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کنترل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انجام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درخواست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پرونده ( دستی/ الکترونیک) توسط درخواست کننده مجاز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الصاق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گزارشات تاخیری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از جمله پاتولوژی پس از ترخیص یه پرونده بیمار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انطباق لیست بیماران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پذیرش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شده با پرونده های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تحویلی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به بخش مدیریت اطلاعات سلامت بصورت ماهانه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نحوه تعیین تکلیف پرونده های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مفقودی</a:t>
            </a:r>
            <a:endParaRPr lang="fa-IR" b="1" dirty="0">
              <a:solidFill>
                <a:srgbClr val="FF0000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endParaRPr lang="fa-IR" b="1" dirty="0">
              <a:solidFill>
                <a:srgbClr val="002060"/>
              </a:solidFill>
              <a:latin typeface="Times New Roman"/>
              <a:ea typeface="Times New Roman"/>
              <a:cs typeface="B Zar" pitchFamily="2" charset="-78"/>
            </a:endParaRPr>
          </a:p>
          <a:p>
            <a:pPr algn="r" rtl="1"/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27" y="177301"/>
            <a:ext cx="10622973" cy="128089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 </a:t>
            </a:r>
            <a:r>
              <a:rPr lang="fa-I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-5-5-8 </a:t>
            </a:r>
            <a:r>
              <a:rPr lang="fa-IR" sz="28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کد گذاری پرونده‏های بالینی بر اساس طبقه بندی بین‏المللی بیماری‏ها و ضوابط مربوط انجام می‏شوند.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2133600"/>
            <a:ext cx="10426439" cy="3777622"/>
          </a:xfrm>
        </p:spPr>
        <p:txBody>
          <a:bodyPr/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کدگذاری کلیه پرونده های پزشکی بر اساس آخرین طبقه بندی بین المللی بیماریها و مرگ و میر 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اطلاعات سلامت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مسئول و کارشناسان واحد کدگذاری </a:t>
            </a:r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کدگذاری کلیه پرونده های بستری بر اساس ویرایش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2016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ICD10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یا ویرایش بالاتر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کدگذاری پرونده های بستری و تحت نظر اورزانس حداکثر </a:t>
            </a:r>
            <a:r>
              <a:rPr lang="fa-IR" b="1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48</a:t>
            </a:r>
            <a:r>
              <a:rPr lang="fa-IR" b="1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 ساعت </a:t>
            </a:r>
            <a:r>
              <a:rPr lang="fa-IR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بعد از ترخیص بیماران </a:t>
            </a:r>
            <a:endParaRPr lang="fa-IR" b="1" u="sng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96" y="83782"/>
            <a:ext cx="9995408" cy="128089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dirty="0"/>
              <a:t> </a:t>
            </a:r>
            <a:r>
              <a:rPr lang="fa-IR" sz="3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 </a:t>
            </a:r>
            <a:r>
              <a:rPr lang="fa-IR" sz="31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5-5-9 </a:t>
            </a:r>
            <a:r>
              <a:rPr lang="fa-IR" sz="3100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قابلیت ردیابی مراجعه‏های قبلی بیماران بر اساس کد ملی در سامانه اطلاعات بیمارستانی در تمامی بخش‏ها / واحدها فراهم است</a:t>
            </a:r>
            <a:r>
              <a:rPr lang="fa-IR" sz="3100" dirty="0"/>
              <a:t>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3" y="2133600"/>
            <a:ext cx="10727141" cy="4144370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ثبت کد ملی برای کلیه بیماران و استفاده از کد ملی به عنوان کد یونیک جهت تجمیع کلیه سوابق و ارسال اطلاعات به سامانه های مختلف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بررسی سنجه: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اطلاعات سلامت- کلیه بخشهای بالینی- اورژانس و درمانگاه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مسئول مدیریت اطلاعات </a:t>
            </a:r>
            <a:r>
              <a:rPr lang="fa-IR" sz="2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سلامت- کارشناسان پذیرش</a:t>
            </a:r>
            <a:endParaRPr lang="fa-IR" sz="22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قابلیت بازیابی پرونده های سرپایی، بستری و اورژانس بر اساس </a:t>
            </a:r>
            <a:r>
              <a:rPr lang="fa-IR" sz="22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کد ملی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مشاهده نتایج پایش </a:t>
            </a:r>
            <a:r>
              <a:rPr lang="fa-IR" sz="22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ماهانه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در خصوص بیماران </a:t>
            </a:r>
            <a:r>
              <a:rPr lang="fa-IR" sz="22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فاقد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کد ملی پذیرش شده </a:t>
            </a:r>
          </a:p>
          <a:p>
            <a:pPr algn="r" rtl="1"/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7797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  <a:t>هدف دوره:</a:t>
            </a:r>
            <a:endParaRPr lang="fa-IR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1295" y="1537854"/>
            <a:ext cx="10564338" cy="4858871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Clr>
                <a:srgbClr val="FF0000"/>
              </a:buClr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1.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ارتقاء دانش و مهارت </a:t>
            </a: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همکاران محور مدیریت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اطلاعات سلامت</a:t>
            </a:r>
          </a:p>
          <a:p>
            <a:pPr marL="0" indent="0" algn="r" rtl="1">
              <a:lnSpc>
                <a:spcPct val="150000"/>
              </a:lnSpc>
              <a:buClr>
                <a:srgbClr val="FF0000"/>
              </a:buClr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2.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 وحدت رویه در </a:t>
            </a: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پیاده سازی سنجه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های </a:t>
            </a:r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محور مدیریت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اطلاعات سلامت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Clr>
                <a:srgbClr val="FF0000"/>
              </a:buClr>
              <a:buNone/>
            </a:pPr>
            <a:endParaRPr lang="fa-IR" sz="2800" b="1" dirty="0" smtClean="0">
              <a:solidFill>
                <a:schemeClr val="tx1"/>
              </a:solidFill>
              <a:latin typeface="Times New Roman"/>
              <a:ea typeface="Times New Roman"/>
              <a:cs typeface="B Zar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0000"/>
              </a:buClr>
              <a:buNone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B Zar" pitchFamily="2" charset="-78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0112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135736"/>
            <a:ext cx="10591800" cy="128089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الف-5-6-5 </a:t>
            </a:r>
            <a:r>
              <a:rPr lang="fa-IR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فرایند الکترونیک نمودن فرم </a:t>
            </a:r>
            <a:r>
              <a:rPr lang="fa-IR" dirty="0" smtClean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ها ، </a:t>
            </a:r>
            <a:r>
              <a:rPr lang="fa-IR" dirty="0">
                <a:solidFill>
                  <a:srgbClr val="1C1C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ثبت و بایگانی خدمات در بیمارستان برنامه ریزی شده و اجرا میشود.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261" y="1627906"/>
            <a:ext cx="10973595" cy="5223165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پیاده سازی فرمهای پرونده بیماران در سیستم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HIS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با قابلیت تکمیل نمودن الکترونیکی و برنامه ریزی توسعه پرونده الکترونیک سلامت 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بررسی سنجه: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اطلاعات سلامت- بخش فناوری اطلاعات سلامت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مسئول </a:t>
            </a:r>
            <a:r>
              <a:rPr lang="fa-IR" sz="2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بخش مدیریت 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اطلاعات </a:t>
            </a:r>
            <a:r>
              <a:rPr lang="fa-IR" sz="2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سلامت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</a:t>
            </a:r>
            <a:r>
              <a:rPr lang="fa-IR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ارزیابی</a:t>
            </a:r>
            <a:r>
              <a:rPr lang="fa-IR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پیاده سازی الکترونیک نمودن </a:t>
            </a:r>
            <a:r>
              <a:rPr lang="fa-IR" sz="2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فرم های 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ابلاغی 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قابلیت تکمیل </a:t>
            </a:r>
            <a:r>
              <a:rPr lang="fa-IR" sz="2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فرم ها 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بصورت </a:t>
            </a:r>
            <a:r>
              <a:rPr lang="fa-IR" sz="2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الکترونیکی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*</a:t>
            </a:r>
            <a:r>
              <a:rPr lang="fa-IR" sz="2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پیاده </a:t>
            </a:r>
            <a:r>
              <a:rPr lang="fa-IR" sz="22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سازی کامل این سنجه در شرایط ایده آل محتمل است و انتظار میرود روند الکترونیك نمودن خدمات آغاز و در مسیر توسعه ابعاد آن برنامه ریزی و انجام شود.</a:t>
            </a:r>
          </a:p>
          <a:p>
            <a:pPr algn="r" rtl="1"/>
            <a:endParaRPr lang="fa-IR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ca_thumb_l_Tabiate-nab-planet%20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38"/>
            <a:ext cx="12192000" cy="6855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متن خداحافظی با همکارا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0300"/>
            <a:ext cx="4859482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9" y="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latin typeface="Besmellah 1" pitchFamily="2" charset="0"/>
                <a:cs typeface="B Titr" panose="00000700000000000000" pitchFamily="2" charset="-78"/>
              </a:rPr>
              <a:t>جدول نحوه رتبه بندی بیمارستانها در دور ششم اعتباربخشی 1403</a:t>
            </a:r>
            <a:endParaRPr lang="en-US" sz="3200" dirty="0">
              <a:latin typeface="Besmellah 1" pitchFamily="2" charset="0"/>
              <a:cs typeface="B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475513"/>
          <a:ext cx="12191999" cy="5384837"/>
        </p:xfrm>
        <a:graphic>
          <a:graphicData uri="http://schemas.openxmlformats.org/drawingml/2006/table">
            <a:tbl>
              <a:tblPr firstRow="1" firstCol="1" bandRow="1"/>
              <a:tblGrid>
                <a:gridCol w="4437679"/>
                <a:gridCol w="1069824"/>
                <a:gridCol w="1081204"/>
                <a:gridCol w="1081204"/>
                <a:gridCol w="2148181"/>
                <a:gridCol w="1607579"/>
                <a:gridCol w="766328"/>
              </a:tblGrid>
              <a:tr h="2585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شرایط اختصاصی دو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شرایط اختصاصی یک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حداقل درصد ایمنی بیمار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حداقل در صد کل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رتبه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1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فقدان سوابق تخطی از قوانین در بازه دو اعتباربخشی </a:t>
                      </a:r>
                      <a:endParaRPr lang="fa-I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اثبات </a:t>
                      </a: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حداقل پنج </a:t>
                      </a:r>
                      <a:r>
                        <a:rPr lang="ar-SA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مزیت و پیشگامی </a:t>
                      </a: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منحصر به فرد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امتیاز هیچ محوری کمتر از  80 نباشد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عالی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1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فقدان سوابق تخطی از قوانین در بازه دو </a:t>
                      </a:r>
                      <a:r>
                        <a:rPr lang="ar-S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اعتباربخشی</a:t>
                      </a:r>
                      <a:endParaRPr lang="fa-I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اثبات حداقل پنج </a:t>
                      </a:r>
                      <a:r>
                        <a:rPr lang="ar-SA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مزیت و پیشگامی</a:t>
                      </a: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منحصر به فرد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امتیاز هیچ محوری کمتر از  70 نباشد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برتر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76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امتیاز لازم در هر یک از سطوح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سطح سه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سطح دو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سطح یک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1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عدم سوابق نظارتی موثر بر کیفیت، ایمنی و حقوق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بیماران ( ضریب کاهنده نقض مقررات)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یک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1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عدم سوابق نظارتی موثر بر کیفیت، ایمنی و حقوق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بیماران ( ضریب کاهنده نقض مقررات)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دو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1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عدم سوابق نظارتی موثر بر کیفیت، ایمنی و حقوق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بیماران ( ضریب کاهنده نقض مقررات)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1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عدم سوابق نظارتی موثر بر کیفیت، ایمنی و حقوق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بیماران ( ضریب کاهنده نقض مقررات)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چهار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109">
                <a:tc grid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5225" algn="l"/>
                        </a:tabLs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در صورتی که امتیاز بخش اورژانس از امتیاز کل کمتر باشد امتیاز این بخش ملاک رتبه بندی بیمارستان خواهد بود.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5225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8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815" y="166910"/>
            <a:ext cx="10454185" cy="1040917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الف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-5-1-2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Titr" panose="00000700000000000000" pitchFamily="2" charset="-78"/>
              </a:rPr>
              <a:t>سامانه اطلاعات بیمارستانی امکان پشتیبانی و ارائه اقلام اطلاعاتی مطابق ضوابط مربوط را برای بیماران فراهم می‏نماید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787857"/>
            <a:ext cx="11054687" cy="4517409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ارزیابی: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حداقل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اقلام اطلاعاتی کلینیکال پرونده الکترونیک سلامت در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HIS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پوشش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داده می شوند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سنجه: </a:t>
            </a:r>
            <a:r>
              <a:rPr lang="fa-IR" sz="24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واحد مدیریت اطلاعات 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سلامت 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– 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واحد فناوری اطلاعات سلامت- بخشهای بالینی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مخاطب: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مسئول واحد مدیریت اطلاعات- مسئول واحد فناوری اطلاعات-پزشکان-پرستاران 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ارزیابی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 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در سال 1401 پیاده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سازی </a:t>
            </a:r>
            <a:r>
              <a:rPr lang="fa-IR" sz="20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حداقل </a:t>
            </a:r>
            <a:r>
              <a:rPr lang="fa-IR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5 فرم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از فرم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های پرونده الکترونیک که </a:t>
            </a:r>
            <a:r>
              <a:rPr lang="fa-IR" sz="20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اسناد فنی کسب و کار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الکترونیک آن در سال 1400  ابلاغ شده است.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* مشاهده نمونه پیش الگوی فرم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ها در آدرس </a:t>
            </a:r>
            <a:r>
              <a:rPr lang="en-US" sz="2400" b="1" dirty="0">
                <a:solidFill>
                  <a:srgbClr val="FF0000"/>
                </a:solidFill>
              </a:rPr>
              <a:t>http://uisamples.tums.ac.ir</a:t>
            </a:r>
            <a:endParaRPr lang="fa-IR" sz="2400" b="1" dirty="0">
              <a:solidFill>
                <a:srgbClr val="FF0000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endParaRPr lang="fa-IR" sz="2400" b="1" dirty="0" smtClean="0">
              <a:solidFill>
                <a:srgbClr val="002060"/>
              </a:solidFill>
              <a:latin typeface="Times New Roman"/>
              <a:ea typeface="Times New Roman"/>
              <a:cs typeface="B Zar" pitchFamily="2" charset="-78"/>
            </a:endParaRPr>
          </a:p>
          <a:p>
            <a:pPr algn="just" rtl="1">
              <a:lnSpc>
                <a:spcPct val="160000"/>
              </a:lnSpc>
              <a:buNone/>
            </a:pPr>
            <a:endParaRPr lang="fa-IR" sz="2400" b="1" dirty="0">
              <a:solidFill>
                <a:srgbClr val="002060"/>
              </a:solidFill>
              <a:latin typeface="Times New Roman"/>
              <a:ea typeface="Times New Roman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9418" y="281209"/>
            <a:ext cx="9925193" cy="1422899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Titr" panose="00000700000000000000" pitchFamily="2" charset="-78"/>
              </a:rPr>
              <a:t> فرم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Times New Roman"/>
                <a:ea typeface="Times New Roman"/>
                <a:cs typeface="B Titr" panose="00000700000000000000" pitchFamily="2" charset="-78"/>
              </a:rPr>
              <a:t>های پرونده الکترونیک که اسناد فنی کسب و کار الکترونیک آن در سال 1400  ابلاغ شده است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13864" cy="4319155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پیگیری </a:t>
            </a:r>
            <a:r>
              <a:rPr lang="fa-IR" b="1" dirty="0">
                <a:cs typeface="B Nazanin" panose="00000400000000000000" pitchFamily="2" charset="-78"/>
              </a:rPr>
              <a:t>وضعیت تغذیه </a:t>
            </a:r>
            <a:r>
              <a:rPr lang="fa-IR" b="1" dirty="0" smtClean="0">
                <a:cs typeface="B Nazanin" panose="00000400000000000000" pitchFamily="2" charset="-78"/>
              </a:rPr>
              <a:t>ای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فرم </a:t>
            </a:r>
            <a:r>
              <a:rPr lang="fa-IR" b="1" dirty="0" smtClean="0">
                <a:cs typeface="B Nazanin" panose="00000400000000000000" pitchFamily="2" charset="-78"/>
              </a:rPr>
              <a:t>تروبولیتیک تراپی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گزارش </a:t>
            </a:r>
            <a:r>
              <a:rPr lang="fa-IR" b="1" dirty="0" smtClean="0">
                <a:cs typeface="B Nazanin" panose="00000400000000000000" pitchFamily="2" charset="-78"/>
              </a:rPr>
              <a:t>آنژیوگرافی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ارزیابی تغذیه‌ای </a:t>
            </a:r>
            <a:r>
              <a:rPr lang="fa-IR" b="1" dirty="0" smtClean="0">
                <a:cs typeface="B Nazanin" panose="00000400000000000000" pitchFamily="2" charset="-78"/>
              </a:rPr>
              <a:t>کودکان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پیگیری تغذیه‌ای </a:t>
            </a:r>
            <a:r>
              <a:rPr lang="fa-IR" b="1" dirty="0" smtClean="0">
                <a:cs typeface="B Nazanin" panose="00000400000000000000" pitchFamily="2" charset="-78"/>
              </a:rPr>
              <a:t>کودکان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گزارش </a:t>
            </a:r>
            <a:r>
              <a:rPr lang="fa-IR" b="1" dirty="0" smtClean="0">
                <a:cs typeface="B Nazanin" panose="00000400000000000000" pitchFamily="2" charset="-78"/>
              </a:rPr>
              <a:t>پاتولوژی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گزارش رادیولوژی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ارزیابی اولیه پرستاری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ارزیابی اولیه بیمار روان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علائم </a:t>
            </a:r>
            <a:r>
              <a:rPr lang="fa-IR" b="1" dirty="0" smtClean="0">
                <a:cs typeface="B Nazanin" panose="00000400000000000000" pitchFamily="2" charset="-78"/>
              </a:rPr>
              <a:t>حیاتی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جذب و دفع </a:t>
            </a:r>
            <a:r>
              <a:rPr lang="fa-IR" b="1" dirty="0" smtClean="0">
                <a:cs typeface="B Nazanin" panose="00000400000000000000" pitchFamily="2" charset="-78"/>
              </a:rPr>
              <a:t>مایعات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مراقبت قبل از عمل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90747" y="2126221"/>
            <a:ext cx="4313864" cy="4586305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تریاژ اورژانس بیمارستان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تریاژ مامایی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مددکاری اجتماعی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مشاوره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شرح حال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گواهی فوت _ بستری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گواهی فوت _ سرپایی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خلاصه پرونده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 سیر بیماری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فرم پذیرش و خلاصه ترخیص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فرم دستورات پزشک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فرم ارزیابی تخصصی تغذیه ای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5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481" y="419395"/>
            <a:ext cx="10454185" cy="754314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الف5-1-5 </a:t>
            </a:r>
            <a:r>
              <a:rPr lang="fa-IR" sz="2400" b="1" dirty="0">
                <a:solidFill>
                  <a:schemeClr val="tx1"/>
                </a:solidFill>
                <a:cs typeface="B Titr" panose="00000700000000000000" pitchFamily="2" charset="-78"/>
              </a:rPr>
              <a:t>سامانه اطلاعات بیمارستانی امکان بازیابی اطلاعات بیماران را فراهم می‏نماید</a:t>
            </a:r>
            <a:endParaRPr lang="en-US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364776"/>
            <a:ext cx="11054687" cy="5363569"/>
          </a:xfrm>
        </p:spPr>
        <p:txBody>
          <a:bodyPr>
            <a:normAutofit fontScale="47500" lnSpcReduction="20000"/>
          </a:bodyPr>
          <a:lstStyle/>
          <a:p>
            <a:pPr algn="just" rtl="1">
              <a:lnSpc>
                <a:spcPct val="160000"/>
              </a:lnSpc>
              <a:buNone/>
            </a:pPr>
            <a:r>
              <a:rPr lang="fa-IR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B Zar" pitchFamily="2" charset="-78"/>
              </a:rPr>
              <a:t> </a:t>
            </a:r>
            <a:r>
              <a:rPr lang="fa-IR" sz="3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هدف ارزیابی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 </a:t>
            </a:r>
            <a:r>
              <a:rPr lang="fa-IR" sz="38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امکان بازیابی سوابق پرونده های پزشکی بیماران در </a:t>
            </a:r>
            <a:r>
              <a:rPr lang="en-US" sz="38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HIS</a:t>
            </a:r>
            <a:r>
              <a:rPr lang="fa-IR" sz="38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و در دسترس بودن پرونده پزشکی بیمار در زمان نیاز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42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مکان بررسی </a:t>
            </a:r>
            <a:r>
              <a:rPr lang="fa-IR" sz="42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سنجه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 </a:t>
            </a:r>
            <a:r>
              <a:rPr lang="fa-IR" sz="4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واحد مدیریت اطلاعات درمان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42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مخاطب</a:t>
            </a:r>
            <a:r>
              <a:rPr lang="fa-I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:</a:t>
            </a:r>
            <a:r>
              <a:rPr lang="fa-IR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  <a:r>
              <a:rPr lang="fa-IR" sz="42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کارشناسان واحد مدیریت اطلاعات درمان –کارکنان پذیرش</a:t>
            </a:r>
          </a:p>
          <a:p>
            <a:pPr algn="just" rtl="1">
              <a:lnSpc>
                <a:spcPct val="160000"/>
              </a:lnSpc>
              <a:buNone/>
            </a:pPr>
            <a:r>
              <a:rPr lang="fa-IR" sz="4000" b="1" dirty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نحوه </a:t>
            </a:r>
            <a:r>
              <a:rPr lang="fa-IR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B Zar" pitchFamily="2" charset="-78"/>
              </a:rPr>
              <a:t>ارزیابی: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مشاهده </a:t>
            </a:r>
            <a:r>
              <a:rPr lang="fa-IR" sz="33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فرایند</a:t>
            </a: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اجرایی، امکان بازیابی و دسترسی به پرونده بیمار در موارد اورژانس در تمام ساعات شبانه روز و ایام  تعطیل(ترجیحا مصوب کمیته فناوری و مدیریت اطلاعات</a:t>
            </a:r>
            <a:r>
              <a:rPr lang="fa-IR" sz="3300" b="1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)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امکان </a:t>
            </a:r>
            <a:r>
              <a:rPr lang="fa-IR" sz="33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بازیابی</a:t>
            </a: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سوابق بیماران بر اساس فیلد های </a:t>
            </a:r>
            <a:r>
              <a:rPr lang="fa-IR" sz="3300" b="1" u="sng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اطلاعاتی نام،نام خانوادگی، شماره پرونده و کد </a:t>
            </a:r>
            <a:r>
              <a:rPr lang="fa-IR" sz="33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ملی</a:t>
            </a:r>
            <a:endParaRPr lang="fa-IR" sz="3300" b="1" u="sng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بررسی </a:t>
            </a:r>
            <a:r>
              <a:rPr lang="fa-IR" sz="33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سطوح دسترسی </a:t>
            </a: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افراد در سیستم </a:t>
            </a:r>
            <a:r>
              <a:rPr lang="en-US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HIS</a:t>
            </a: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 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نگهداری </a:t>
            </a:r>
            <a:r>
              <a:rPr lang="fa-IR" sz="33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دائم ایندکس </a:t>
            </a: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بیماران در </a:t>
            </a:r>
            <a:r>
              <a:rPr lang="en-US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HIS</a:t>
            </a:r>
            <a:endParaRPr lang="fa-IR" sz="3300" b="1" dirty="0">
              <a:solidFill>
                <a:schemeClr val="tx1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33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بازیابی </a:t>
            </a:r>
            <a:r>
              <a:rPr lang="fa-IR" sz="33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حداقل 5 مورد </a:t>
            </a: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پرونده بستری، سرپایی و اورژانس و مشاهده فیزیک پرونده وانطباق با مشخصات ثبت شده در ایندکس بیماران در </a:t>
            </a:r>
            <a:r>
              <a:rPr lang="en-US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HIS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3300" b="1" dirty="0">
                <a:solidFill>
                  <a:schemeClr val="tx1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درخواست از واحد فناوری اطلاعات جهت مشاهده </a:t>
            </a:r>
            <a:r>
              <a:rPr lang="fa-IR" sz="3300" b="1" dirty="0">
                <a:solidFill>
                  <a:srgbClr val="FF0000"/>
                </a:solidFill>
                <a:latin typeface="Times New Roman"/>
                <a:ea typeface="Times New Roman"/>
                <a:cs typeface="B Nazanin" panose="00000400000000000000" pitchFamily="2" charset="-78"/>
              </a:rPr>
              <a:t>لاگ این بازیابی </a:t>
            </a:r>
          </a:p>
          <a:p>
            <a:pPr marL="0" indent="0" algn="just" rtl="1">
              <a:lnSpc>
                <a:spcPct val="160000"/>
              </a:lnSpc>
              <a:buNone/>
            </a:pPr>
            <a:endParaRPr lang="fa-IR" sz="2400" b="1" dirty="0" smtClean="0">
              <a:solidFill>
                <a:srgbClr val="002060"/>
              </a:solidFill>
              <a:latin typeface="Times New Roman"/>
              <a:ea typeface="Times New Roman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7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92" y="135737"/>
            <a:ext cx="9790112" cy="128089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 حداقل اقلام اطلاعاتی محتوای ایندکس اصلی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بیمار: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1 </a:t>
            </a:r>
            <a:r>
              <a:rPr lang="fa-IR" sz="2000" b="1" dirty="0">
                <a:cs typeface="B Nazanin" panose="00000400000000000000" pitchFamily="2" charset="-78"/>
              </a:rPr>
              <a:t>.نام و نام خانوادگی، کد ملی، نام پدر، تاریخ تولد، شماره شناسنامه و آدرس </a:t>
            </a:r>
            <a:r>
              <a:rPr lang="fa-IR" sz="2000" b="1" dirty="0" smtClean="0">
                <a:cs typeface="B Nazanin" panose="00000400000000000000" pitchFamily="2" charset="-78"/>
              </a:rPr>
              <a:t>محل </a:t>
            </a:r>
            <a:r>
              <a:rPr lang="fa-IR" sz="2000" b="1" dirty="0">
                <a:cs typeface="B Nazanin" panose="00000400000000000000" pitchFamily="2" charset="-78"/>
              </a:rPr>
              <a:t>سکونت بیمار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2 .شناسه الکترونیك بیمار و شماره پرونده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3 .تاریخ مراجعات، تاریخ ترخیص </a:t>
            </a:r>
            <a:r>
              <a:rPr lang="fa-IR" sz="2000" b="1" dirty="0" smtClean="0">
                <a:cs typeface="B Nazanin" panose="00000400000000000000" pitchFamily="2" charset="-78"/>
              </a:rPr>
              <a:t>(ها)، بخش های </a:t>
            </a:r>
            <a:r>
              <a:rPr lang="fa-IR" sz="2000" b="1" dirty="0">
                <a:cs typeface="B Nazanin" panose="00000400000000000000" pitchFamily="2" charset="-78"/>
              </a:rPr>
              <a:t>بستری بیمار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4 .نام پزشك یا پزشکان معالج و تشخیص نهایی</a:t>
            </a:r>
          </a:p>
          <a:p>
            <a:pPr marL="0" indent="0" algn="r" rtl="1">
              <a:buNone/>
            </a:pP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88156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4543</TotalTime>
  <Words>3189</Words>
  <Application>Microsoft Office PowerPoint</Application>
  <PresentationFormat>Widescreen</PresentationFormat>
  <Paragraphs>281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2  Baran</vt:lpstr>
      <vt:lpstr>Arial</vt:lpstr>
      <vt:lpstr>B Nazanin</vt:lpstr>
      <vt:lpstr>B Titr</vt:lpstr>
      <vt:lpstr>B Zar</vt:lpstr>
      <vt:lpstr>Besmellah 1</vt:lpstr>
      <vt:lpstr>Calibri</vt:lpstr>
      <vt:lpstr>Calibri Light</vt:lpstr>
      <vt:lpstr>Century Gothic</vt:lpstr>
      <vt:lpstr>Tahoma</vt:lpstr>
      <vt:lpstr>Times New Roman</vt:lpstr>
      <vt:lpstr>Wingdings</vt:lpstr>
      <vt:lpstr>Wingdings 3</vt:lpstr>
      <vt:lpstr>Wisp</vt:lpstr>
      <vt:lpstr>Office Theme</vt:lpstr>
      <vt:lpstr>PowerPoint Presentation</vt:lpstr>
      <vt:lpstr>آشنایی با استاندارد های ملی  پنجمین دوره اعتبار بخشی بیمارستانها  محور مدیریت اطلاعات سلامت</vt:lpstr>
      <vt:lpstr>هدف دوره:</vt:lpstr>
      <vt:lpstr>جدول نحوه رتبه بندی بیمارستانها در دور ششم اعتباربخشی 1403</vt:lpstr>
      <vt:lpstr>الف -5-1-2 سامانه اطلاعات بیمارستانی امکان پشتیبانی و ارائه اقلام اطلاعاتی مطابق ضوابط مربوط را برای بیماران فراهم می‏نماید</vt:lpstr>
      <vt:lpstr> فرم های پرونده الکترونیک که اسناد فنی کسب و کار الکترونیک آن در سال 1400  ابلاغ شده است</vt:lpstr>
      <vt:lpstr>PowerPoint Presentation</vt:lpstr>
      <vt:lpstr>الف5-1-5 سامانه اطلاعات بیمارستانی امکان بازیابی اطلاعات بیماران را فراهم می‏نماید</vt:lpstr>
      <vt:lpstr> حداقل اقلام اطلاعاتی محتوای ایندکس اصلی بیمار: </vt:lpstr>
      <vt:lpstr>الف 5-1-7 سامانه اطلاعات بیمارستانی امکان گزارش‏سازی و گزارش‏گیری از انواع اطلاعات پرونده پزشکی بیماران را فراهم می‏نماید.</vt:lpstr>
      <vt:lpstr>الف -5-1-8 سامانه های اطلاعات بیمارستانی امکان گزارش سازی و گزارش‏گیری از انواع اطلاعات مدیریتی را فراهم می‏نماید</vt:lpstr>
      <vt:lpstr>شاخص های عملکردی و مدیریتی و مالی :</vt:lpstr>
      <vt:lpstr>الف-5-2-1 بر اساس شیوه‏ای مدون، ورود صحیح داده‏ها در سامانه اطلاعات بیمارستانی نظارت و کنترل می‏شود.</vt:lpstr>
      <vt:lpstr>الف-5-2-2 داده های مرتبط با فقره های اطلاعاتی سامانه آمار و اطلاعات بیمارستانی، بر اساس ضوابط مربوط ثبت و به روز رسانی می‏شود.</vt:lpstr>
      <vt:lpstr>الف5-4-1سطوح دسترسی به اطلاعات بیماران با شرایط و معیار های معین و مبتنی بر اصل محرمانگی برنامه‏ریزی و رعایت می‏شود.</vt:lpstr>
      <vt:lpstr>الف-5-5-1 پذیرش تمامی مراجعین و بیماران با کد اختصاصی الکترونیک و با قابلیت بازیابی در مراجعه‏های بعدی صورت می‏پذیرد</vt:lpstr>
      <vt:lpstr>الف5-5-2 ثبت اطلاعات پرونده بیماران با استفاده از فرم‏های ابلاغی دارای شناسه کشوری صورت می‏پذیرد. </vt:lpstr>
      <vt:lpstr>شرح انواع فرم های ابلاغی :</vt:lpstr>
      <vt:lpstr>الف-3-5-5 محل نگهداری سوابق پرونده‏های پزشکی بر اساس ضوابط مربوط است.</vt:lpstr>
      <vt:lpstr>PowerPoint Presentation</vt:lpstr>
      <vt:lpstr>PowerPoint Presentation</vt:lpstr>
      <vt:lpstr>الف-5-5-4 خلاصه برداری و امحاء پرونده‏های پزشکی پس از دوره زماني مقرر، بر اساس ضوابط مربوط است.</vt:lpstr>
      <vt:lpstr>الف-5-5-5 پرونده‏های پزشکی حین فرآیند ترخیص و در بخش های بالینی از نظر کمی بازبینی شده و اقدامات اصلاحی مؤثر به عمل می‏آید. </vt:lpstr>
      <vt:lpstr>PowerPoint Presentation</vt:lpstr>
      <vt:lpstr>الف-5-5-6 بازبینی کمی و کیفی تعداد معینی از پرونده‏های پزشکی، پس از ترخیص انجام شده و در صورت نیاز اقدامات اصلاحی مؤثر به عمل می‏‏آید.</vt:lpstr>
      <vt:lpstr>برخی مصادیق کنترل کیفی پرونده پزشکی</vt:lpstr>
      <vt:lpstr>الف-5-5-7 فرآیندی معین برای کنترل و صیانت از پرونده‏های بالینی در نقل و انتقال بین بخش ها / واحدها برنامه‏ریزی و بر اساس آن اقدام می‏شود.</vt:lpstr>
      <vt:lpstr>الف -5-5-8 کد گذاری پرونده‏های بالینی بر اساس طبقه بندی بین‏المللی بیماری‏ها و ضوابط مربوط انجام می‏شوند. </vt:lpstr>
      <vt:lpstr> الف 5-5-9 قابلیت ردیابی مراجعه‏های قبلی بیماران بر اساس کد ملی در سامانه اطلاعات بیمارستانی در تمامی بخش‏ها / واحدها فراهم است.</vt:lpstr>
      <vt:lpstr>الف-5-6-5 فرایند الکترونیک نمودن فرم ها ، ثبت و بایگانی خدمات در بیمارستان برنامه ریزی شده و اجرا میشود.</vt:lpstr>
      <vt:lpstr>PowerPoint Presentation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1</cp:lastModifiedBy>
  <cp:revision>518</cp:revision>
  <dcterms:created xsi:type="dcterms:W3CDTF">2014-09-14T10:52:53Z</dcterms:created>
  <dcterms:modified xsi:type="dcterms:W3CDTF">2024-10-15T06:29:54Z</dcterms:modified>
</cp:coreProperties>
</file>